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4" r:id="rId3"/>
    <p:sldId id="259" r:id="rId4"/>
    <p:sldId id="285" r:id="rId5"/>
    <p:sldId id="276" r:id="rId6"/>
    <p:sldId id="281" r:id="rId7"/>
    <p:sldId id="280" r:id="rId8"/>
    <p:sldId id="267" r:id="rId9"/>
    <p:sldId id="282" r:id="rId10"/>
    <p:sldId id="274" r:id="rId11"/>
    <p:sldId id="283" r:id="rId12"/>
    <p:sldId id="275" r:id="rId13"/>
    <p:sldId id="286" r:id="rId14"/>
    <p:sldId id="258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icipio De La Ceja" initials="MDLC" lastIdx="1" clrIdx="0">
    <p:extLst>
      <p:ext uri="{19B8F6BF-5375-455C-9EA6-DF929625EA0E}">
        <p15:presenceInfo xmlns:p15="http://schemas.microsoft.com/office/powerpoint/2012/main" userId="Municipio De La Cej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6622A-9D9A-4787-AF98-690EF05C5389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FF350-549E-4687-B0EB-C4463F0647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5932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F350-549E-4687-B0EB-C4463F064762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102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F350-549E-4687-B0EB-C4463F064762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6491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0" i="0" dirty="0">
                <a:solidFill>
                  <a:srgbClr val="026473"/>
                </a:solidFill>
                <a:effectLst/>
                <a:latin typeface="Open Sans"/>
              </a:rPr>
              <a:t>Representar a alguien con ciertas características remite a un </a:t>
            </a:r>
            <a:r>
              <a:rPr lang="es-CO" b="1" i="0" dirty="0">
                <a:solidFill>
                  <a:srgbClr val="026473"/>
                </a:solidFill>
                <a:effectLst/>
                <a:latin typeface="Open Sans"/>
              </a:rPr>
              <a:t>estereotipo</a:t>
            </a:r>
            <a:r>
              <a:rPr lang="es-CO" b="0" i="0" dirty="0">
                <a:solidFill>
                  <a:srgbClr val="026473"/>
                </a:solidFill>
                <a:effectLst/>
                <a:latin typeface="Open Sans"/>
              </a:rPr>
              <a:t>, juzgar a esta persona con base a estas generalidades corresponde a un </a:t>
            </a:r>
            <a:r>
              <a:rPr lang="es-CO" b="1" i="0" dirty="0">
                <a:solidFill>
                  <a:srgbClr val="026473"/>
                </a:solidFill>
                <a:effectLst/>
                <a:latin typeface="Open Sans"/>
              </a:rPr>
              <a:t>prejuicio</a:t>
            </a:r>
            <a:r>
              <a:rPr lang="es-CO" b="0" i="0" dirty="0">
                <a:solidFill>
                  <a:srgbClr val="026473"/>
                </a:solidFill>
                <a:effectLst/>
                <a:latin typeface="Open Sans"/>
              </a:rPr>
              <a:t>, manifestar desprecio u hostilidad por su grupo de pertenencia se relaciona con el </a:t>
            </a:r>
            <a:r>
              <a:rPr lang="es-CO" b="1" i="0" dirty="0">
                <a:solidFill>
                  <a:srgbClr val="026473"/>
                </a:solidFill>
                <a:effectLst/>
                <a:latin typeface="Open Sans"/>
              </a:rPr>
              <a:t>estigma</a:t>
            </a:r>
            <a:r>
              <a:rPr lang="es-CO" b="0" i="0" dirty="0">
                <a:solidFill>
                  <a:srgbClr val="026473"/>
                </a:solidFill>
                <a:effectLst/>
                <a:latin typeface="Open Sans"/>
              </a:rPr>
              <a:t> y, finalmente, llevar adelante acciones sobre la base de estos señalamientos supone una acción de </a:t>
            </a:r>
            <a:r>
              <a:rPr lang="es-CO" b="1" i="0" dirty="0">
                <a:solidFill>
                  <a:srgbClr val="026473"/>
                </a:solidFill>
                <a:effectLst/>
                <a:latin typeface="Open Sans"/>
              </a:rPr>
              <a:t>discriminación.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F350-549E-4687-B0EB-C4463F064762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7752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2EEA-5E3E-4690-89BB-1A0888359330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6E6D-7670-4F4D-89E0-E14BCE046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084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2EEA-5E3E-4690-89BB-1A0888359330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6E6D-7670-4F4D-89E0-E14BCE046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56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2EEA-5E3E-4690-89BB-1A0888359330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6E6D-7670-4F4D-89E0-E14BCE046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37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2EEA-5E3E-4690-89BB-1A0888359330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6E6D-7670-4F4D-89E0-E14BCE046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031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2EEA-5E3E-4690-89BB-1A0888359330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6E6D-7670-4F4D-89E0-E14BCE046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2043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2EEA-5E3E-4690-89BB-1A0888359330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6E6D-7670-4F4D-89E0-E14BCE046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497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2EEA-5E3E-4690-89BB-1A0888359330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6E6D-7670-4F4D-89E0-E14BCE046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970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2EEA-5E3E-4690-89BB-1A0888359330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6E6D-7670-4F4D-89E0-E14BCE046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34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2EEA-5E3E-4690-89BB-1A0888359330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6E6D-7670-4F4D-89E0-E14BCE046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419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2EEA-5E3E-4690-89BB-1A0888359330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6E6D-7670-4F4D-89E0-E14BCE046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9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2EEA-5E3E-4690-89BB-1A0888359330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6E6D-7670-4F4D-89E0-E14BCE046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126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42EEA-5E3E-4690-89BB-1A0888359330}" type="datetimeFigureOut">
              <a:rPr lang="es-CO" smtClean="0"/>
              <a:t>14/09/2020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96E6D-7670-4F4D-89E0-E14BCE046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178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" y="0"/>
            <a:ext cx="91357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008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9" y="0"/>
            <a:ext cx="9135777" cy="6858000"/>
          </a:xfrm>
          <a:prstGeom prst="rect">
            <a:avLst/>
          </a:prstGeom>
        </p:spPr>
      </p:pic>
      <p:sp>
        <p:nvSpPr>
          <p:cNvPr id="3" name="AutoShape 2">
            <a:extLst>
              <a:ext uri="{FF2B5EF4-FFF2-40B4-BE49-F238E27FC236}">
                <a16:creationId xmlns:a16="http://schemas.microsoft.com/office/drawing/2014/main" id="{D6D5B1B8-E884-47DD-B731-1589AC01A2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D34BA44-7A8E-4B93-89BE-9AF1AB7D97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85" t="1033" r="851" b="6924"/>
          <a:stretch/>
        </p:blipFill>
        <p:spPr>
          <a:xfrm>
            <a:off x="179961" y="1468877"/>
            <a:ext cx="8784077" cy="461091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E54E977-8BCB-4DC0-97E3-5DB8E354F3CF}"/>
              </a:ext>
            </a:extLst>
          </p:cNvPr>
          <p:cNvSpPr txBox="1"/>
          <p:nvPr/>
        </p:nvSpPr>
        <p:spPr>
          <a:xfrm>
            <a:off x="2322576" y="778213"/>
            <a:ext cx="4544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MODELO AFIRMATIVO IDEAL 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896876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9" y="0"/>
            <a:ext cx="9135777" cy="6858000"/>
          </a:xfrm>
          <a:prstGeom prst="rect">
            <a:avLst/>
          </a:prstGeom>
        </p:spPr>
      </p:pic>
      <p:sp>
        <p:nvSpPr>
          <p:cNvPr id="3" name="AutoShape 2">
            <a:extLst>
              <a:ext uri="{FF2B5EF4-FFF2-40B4-BE49-F238E27FC236}">
                <a16:creationId xmlns:a16="http://schemas.microsoft.com/office/drawing/2014/main" id="{D6D5B1B8-E884-47DD-B731-1589AC01A2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Hexágono 5"/>
          <p:cNvSpPr/>
          <p:nvPr/>
        </p:nvSpPr>
        <p:spPr>
          <a:xfrm>
            <a:off x="5884918" y="1867711"/>
            <a:ext cx="1751295" cy="1201368"/>
          </a:xfrm>
          <a:prstGeom prst="hexagon">
            <a:avLst/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EN CONSULTA</a:t>
            </a:r>
          </a:p>
        </p:txBody>
      </p:sp>
      <p:sp>
        <p:nvSpPr>
          <p:cNvPr id="7" name="Hexágono 6"/>
          <p:cNvSpPr/>
          <p:nvPr/>
        </p:nvSpPr>
        <p:spPr>
          <a:xfrm>
            <a:off x="1747419" y="1867711"/>
            <a:ext cx="1751295" cy="1201368"/>
          </a:xfrm>
          <a:prstGeom prst="hexagon">
            <a:avLst/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PRIMER CONTACTO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1747419" y="3489799"/>
            <a:ext cx="1867711" cy="2675106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>
                <a:solidFill>
                  <a:schemeClr val="tx1"/>
                </a:solidFill>
              </a:rPr>
              <a:t>Responder de manera positiva cuando las personas manifiestan su orientación sexual, identidad de género o condición no normativa.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5884918" y="3429000"/>
            <a:ext cx="1867711" cy="2675106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>
                <a:solidFill>
                  <a:schemeClr val="tx1"/>
                </a:solidFill>
              </a:rPr>
              <a:t>No emitir juicios de valor o hacer generalizaciones o comentarios discriminatorios.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138136" y="700391"/>
            <a:ext cx="70039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/>
              <a:t>¿Qué puede hacer el personal de salud para tener prácticas afirmativas?</a:t>
            </a:r>
          </a:p>
        </p:txBody>
      </p:sp>
    </p:spTree>
    <p:extLst>
      <p:ext uri="{BB962C8B-B14F-4D97-AF65-F5344CB8AC3E}">
        <p14:creationId xmlns:p14="http://schemas.microsoft.com/office/powerpoint/2010/main" val="564003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" y="0"/>
            <a:ext cx="9135777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408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CO" dirty="0"/>
              <a:t>  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C8933889-4425-4003-AA43-48139344DE2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65760" y="1329970"/>
            <a:ext cx="7412478" cy="466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958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" y="0"/>
            <a:ext cx="9135777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408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CO" dirty="0"/>
              <a:t>  </a:t>
            </a:r>
          </a:p>
        </p:txBody>
      </p:sp>
      <p:pic>
        <p:nvPicPr>
          <p:cNvPr id="7" name="Marcador de contenido 4">
            <a:extLst>
              <a:ext uri="{FF2B5EF4-FFF2-40B4-BE49-F238E27FC236}">
                <a16:creationId xmlns:a16="http://schemas.microsoft.com/office/drawing/2014/main" id="{4B9333E6-7D4A-44FF-BA68-52905772C0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00612" y="125333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401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" y="0"/>
            <a:ext cx="91357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08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" y="0"/>
            <a:ext cx="9135777" cy="6858000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SECRETARÍA DE SALUD Y PROTECCIÓN SOCIAL </a:t>
            </a: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EQUIDAD Y DESARROLLO DIVERSO </a:t>
            </a: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(MUJERES, GÉNERO Y TRANSFORMACIÓN SOCIAL)</a:t>
            </a: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INCLUSIÓN LGBTI LA CEJA DIVERSA </a:t>
            </a: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ETNIAS Y CULTURAS</a:t>
            </a:r>
          </a:p>
          <a:p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Septiembre de 2020</a:t>
            </a:r>
          </a:p>
        </p:txBody>
      </p:sp>
    </p:spTree>
    <p:extLst>
      <p:ext uri="{BB962C8B-B14F-4D97-AF65-F5344CB8AC3E}">
        <p14:creationId xmlns:p14="http://schemas.microsoft.com/office/powerpoint/2010/main" val="256844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" y="0"/>
            <a:ext cx="9135777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408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CO" dirty="0"/>
              <a:t>  </a:t>
            </a:r>
          </a:p>
        </p:txBody>
      </p:sp>
      <p:pic>
        <p:nvPicPr>
          <p:cNvPr id="3" name="Marcador de contenido 2">
            <a:extLst>
              <a:ext uri="{FF2B5EF4-FFF2-40B4-BE49-F238E27FC236}">
                <a16:creationId xmlns:a16="http://schemas.microsoft.com/office/drawing/2014/main" id="{77EC3D67-BAF3-4461-904A-B3A01455B9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1809"/>
          <a:stretch/>
        </p:blipFill>
        <p:spPr>
          <a:xfrm>
            <a:off x="1167063" y="1825625"/>
            <a:ext cx="6937670" cy="435133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A2E0F6E-47C3-49BB-A9F1-670C3BCE92A5}"/>
              </a:ext>
            </a:extLst>
          </p:cNvPr>
          <p:cNvSpPr txBox="1"/>
          <p:nvPr/>
        </p:nvSpPr>
        <p:spPr>
          <a:xfrm>
            <a:off x="628650" y="652820"/>
            <a:ext cx="7886700" cy="996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s-CO" sz="2800" dirty="0"/>
              <a:t>INSTITUTO NACIONAL DE SALUD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s-CO" sz="2800" b="1" dirty="0"/>
              <a:t>Notificaciones </a:t>
            </a:r>
          </a:p>
        </p:txBody>
      </p:sp>
    </p:spTree>
    <p:extLst>
      <p:ext uri="{BB962C8B-B14F-4D97-AF65-F5344CB8AC3E}">
        <p14:creationId xmlns:p14="http://schemas.microsoft.com/office/powerpoint/2010/main" val="1229995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" y="0"/>
            <a:ext cx="9135777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408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CO" dirty="0"/>
              <a:t> 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636781-A4F4-46A1-9B49-3333892AD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/>
              <a:t>Enfatiza en la necesidad de reconocer las maneras en que una </a:t>
            </a:r>
            <a:r>
              <a:rPr lang="es-CO" b="1" dirty="0"/>
              <a:t>situación similar</a:t>
            </a:r>
            <a:r>
              <a:rPr lang="es-CO" dirty="0"/>
              <a:t> afecta, de manera </a:t>
            </a:r>
            <a:r>
              <a:rPr lang="es-CO" b="1" dirty="0"/>
              <a:t>específica</a:t>
            </a:r>
            <a:r>
              <a:rPr lang="es-CO" dirty="0"/>
              <a:t>, a las personas. Está profundamente influenciada por la identidad étnico racial, su condición física, cognitiva y/o sensorial, la clase, el origen, identidad de género, orientación sexual, edad, entre otras. El desarrollo de este enfoque impulsa la creación de </a:t>
            </a:r>
            <a:r>
              <a:rPr lang="es-CO" b="1" dirty="0"/>
              <a:t>acciones afirmativas </a:t>
            </a:r>
            <a:r>
              <a:rPr lang="es-CO" dirty="0"/>
              <a:t>diferenciales en razón de este análisis.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A2E0F6E-47C3-49BB-A9F1-670C3BCE92A5}"/>
              </a:ext>
            </a:extLst>
          </p:cNvPr>
          <p:cNvSpPr txBox="1"/>
          <p:nvPr/>
        </p:nvSpPr>
        <p:spPr>
          <a:xfrm>
            <a:off x="628650" y="1049866"/>
            <a:ext cx="78867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s-ES" sz="2800" b="1" dirty="0"/>
              <a:t>ENFOQUE DIFERENCIAL 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245795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" y="0"/>
            <a:ext cx="9135777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408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CO" dirty="0"/>
              <a:t> 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636781-A4F4-46A1-9B49-3333892AD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/>
              <a:t>Implica </a:t>
            </a:r>
            <a:r>
              <a:rPr lang="es-CO" b="1" dirty="0"/>
              <a:t>hacer visibles</a:t>
            </a:r>
            <a:r>
              <a:rPr lang="es-CO" dirty="0"/>
              <a:t> y explícitas las </a:t>
            </a:r>
            <a:r>
              <a:rPr lang="es-CO" b="1" dirty="0"/>
              <a:t>desigualdades</a:t>
            </a:r>
            <a:r>
              <a:rPr lang="es-CO" dirty="0"/>
              <a:t> e inequidades que se configuran en las relaciones sociales, en especial aquellas que se establecen entre hombres y mujeres. De tal manera que, posibilita analizar cómo la vida y las experiencias de las mujeres, la población LGBTI, personas en situación de discapacidad, diferentes razas y etnias se ven atravesadas por situaciones de desigualdad, dominación y violencia en los diferentes ámbitos y que estructuran las oportunidades a las que acceden.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A2E0F6E-47C3-49BB-A9F1-670C3BCE92A5}"/>
              </a:ext>
            </a:extLst>
          </p:cNvPr>
          <p:cNvSpPr txBox="1"/>
          <p:nvPr/>
        </p:nvSpPr>
        <p:spPr>
          <a:xfrm>
            <a:off x="718961" y="1143179"/>
            <a:ext cx="78867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s-ES" sz="2800" b="1" dirty="0"/>
              <a:t>ENFOQUE DE GÉNERO 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3980960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" y="0"/>
            <a:ext cx="9135777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408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CO" dirty="0"/>
              <a:t> 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636781-A4F4-46A1-9B49-3333892AD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537872"/>
            <a:ext cx="7886700" cy="2793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/>
              <a:t>Los derechos humanos son atributos mínimos inherentes al ser humano y se basan en la vida, la libertad, la dignidad y la igualdad de los seres humanos. </a:t>
            </a:r>
          </a:p>
          <a:p>
            <a:pPr marL="0" indent="0" algn="just">
              <a:buNone/>
            </a:pPr>
            <a:r>
              <a:rPr lang="es-CO" dirty="0"/>
              <a:t>Establecen principios de convivencia en la esfera social.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A2E0F6E-47C3-49BB-A9F1-670C3BCE92A5}"/>
              </a:ext>
            </a:extLst>
          </p:cNvPr>
          <p:cNvSpPr txBox="1"/>
          <p:nvPr/>
        </p:nvSpPr>
        <p:spPr>
          <a:xfrm>
            <a:off x="718961" y="1212309"/>
            <a:ext cx="78867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s-ES" sz="2800" b="1" dirty="0"/>
              <a:t>MARCO DE DERECHOS HUMANOS CON ENFOQUE DIFERENCIAL 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3878636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" y="0"/>
            <a:ext cx="9135777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408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s-CO" dirty="0"/>
              <a:t> 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A2E0F6E-47C3-49BB-A9F1-670C3BCE92A5}"/>
              </a:ext>
            </a:extLst>
          </p:cNvPr>
          <p:cNvSpPr txBox="1"/>
          <p:nvPr/>
        </p:nvSpPr>
        <p:spPr>
          <a:xfrm>
            <a:off x="720436" y="864114"/>
            <a:ext cx="78867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s-ES" sz="2800" b="1" dirty="0"/>
              <a:t>ESTIGMA Y DISCRIMINACIÓN  </a:t>
            </a:r>
            <a:endParaRPr lang="es-CO" sz="2800" b="1" dirty="0"/>
          </a:p>
        </p:txBody>
      </p:sp>
      <p:sp>
        <p:nvSpPr>
          <p:cNvPr id="6" name="Rectángulo redondeado 5"/>
          <p:cNvSpPr/>
          <p:nvPr/>
        </p:nvSpPr>
        <p:spPr>
          <a:xfrm>
            <a:off x="654975" y="1915609"/>
            <a:ext cx="2209065" cy="53502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Estereotipo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5040872" y="1532910"/>
            <a:ext cx="2209065" cy="53502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Prejuicio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5037921" y="4240529"/>
            <a:ext cx="2209065" cy="53502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Estigma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652024" y="3833611"/>
            <a:ext cx="2209065" cy="53502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Discriminación</a:t>
            </a:r>
          </a:p>
        </p:txBody>
      </p:sp>
      <p:sp>
        <p:nvSpPr>
          <p:cNvPr id="11" name="Flecha derecha 10"/>
          <p:cNvSpPr/>
          <p:nvPr/>
        </p:nvSpPr>
        <p:spPr>
          <a:xfrm rot="10800000">
            <a:off x="3534089" y="4596672"/>
            <a:ext cx="1040860" cy="3935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Flecha derecha 11"/>
          <p:cNvSpPr/>
          <p:nvPr/>
        </p:nvSpPr>
        <p:spPr>
          <a:xfrm rot="5400000">
            <a:off x="5920599" y="3760157"/>
            <a:ext cx="443707" cy="3935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Flecha derecha 12"/>
          <p:cNvSpPr/>
          <p:nvPr/>
        </p:nvSpPr>
        <p:spPr>
          <a:xfrm>
            <a:off x="3622926" y="2286686"/>
            <a:ext cx="1040860" cy="3935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CuadroTexto 14"/>
          <p:cNvSpPr txBox="1"/>
          <p:nvPr/>
        </p:nvSpPr>
        <p:spPr>
          <a:xfrm>
            <a:off x="663092" y="2411408"/>
            <a:ext cx="2212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/>
              <a:t>Forma de representación mental de características que un grupo social atribuye a otro.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5037921" y="2072847"/>
            <a:ext cx="22120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/>
              <a:t>Reacción emocional frente a los estereotipos asociados a ciertos grupos, que lleva a una actitud apresurada, atribuye etiquetas y predispone actitudes discriminatorios.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663092" y="4368633"/>
            <a:ext cx="22120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/>
              <a:t>Todas las situaciones de distinción, exclusión, restricción o preferencia que atentan, directa o indirectamente, contra los derechos y la igualdad de oportunidades.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5036444" y="4742932"/>
            <a:ext cx="2212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/>
              <a:t>“Marca negativa” con la que se distingue a una persona o grupo de personas, con el fin de rechazarlas, con base en normas y valores culturales.</a:t>
            </a:r>
          </a:p>
        </p:txBody>
      </p:sp>
    </p:spTree>
    <p:extLst>
      <p:ext uri="{BB962C8B-B14F-4D97-AF65-F5344CB8AC3E}">
        <p14:creationId xmlns:p14="http://schemas.microsoft.com/office/powerpoint/2010/main" val="1642065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" y="0"/>
            <a:ext cx="9135777" cy="6858000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13234" y="1420478"/>
            <a:ext cx="6750996" cy="46981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sz="2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presión sociocultural, los estereotipos, los prejuicios y el estigma sobre las personas que se identifican como lesbianas, gais, bisexuales, trans o </a:t>
            </a:r>
            <a:r>
              <a:rPr lang="es-CO" sz="20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intersex</a:t>
            </a:r>
            <a:r>
              <a:rPr lang="es-CO" sz="2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influyen de manera importante en su “estado de salud”.</a:t>
            </a:r>
            <a:br>
              <a:rPr lang="es-CO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CO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O" sz="2000" i="1" dirty="0">
                <a:latin typeface="Arial" panose="020B0604020202020204" pitchFamily="34" charset="0"/>
                <a:cs typeface="Times New Roman" panose="02020603050405020304" pitchFamily="18" charset="0"/>
              </a:rPr>
              <a:t>Estos factores pueden generar condiciones que causan o exacerban ciertas enfermedades, activan procesos de estrés, y generan aislamiento social, disminución en la calidad general de vida, pérdida de autoestima y depresión; también, pueden afectar el curso clínico de algún problema de salud, por ejemplo, limitando o dificultando las oportunidades de acceder a bienes y servicios de salud.</a:t>
            </a:r>
          </a:p>
          <a:p>
            <a:pPr marL="0" indent="0" algn="just">
              <a:buNone/>
            </a:pPr>
            <a:endParaRPr lang="es-CO" sz="2000" i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CO" sz="2000" dirty="0">
                <a:latin typeface="Arial" panose="020B0604020202020204" pitchFamily="34" charset="0"/>
                <a:cs typeface="Times New Roman" panose="02020603050405020304" pitchFamily="18" charset="0"/>
              </a:rPr>
              <a:t>(Link y </a:t>
            </a:r>
            <a:r>
              <a:rPr lang="es-CO" sz="2000" dirty="0" err="1">
                <a:latin typeface="Arial" panose="020B0604020202020204" pitchFamily="34" charset="0"/>
                <a:cs typeface="Times New Roman" panose="02020603050405020304" pitchFamily="18" charset="0"/>
              </a:rPr>
              <a:t>Phelan</a:t>
            </a:r>
            <a:r>
              <a:rPr lang="es-CO" sz="2000" dirty="0">
                <a:latin typeface="Arial" panose="020B0604020202020204" pitchFamily="34" charset="0"/>
                <a:cs typeface="Times New Roman" panose="02020603050405020304" pitchFamily="18" charset="0"/>
              </a:rPr>
              <a:t> ,2001; </a:t>
            </a:r>
            <a:r>
              <a:rPr lang="es-CO" sz="2000" dirty="0" err="1">
                <a:latin typeface="Arial" panose="020B0604020202020204" pitchFamily="34" charset="0"/>
                <a:cs typeface="Times New Roman" panose="02020603050405020304" pitchFamily="18" charset="0"/>
              </a:rPr>
              <a:t>Stuber</a:t>
            </a:r>
            <a:r>
              <a:rPr lang="es-CO" sz="2000" dirty="0">
                <a:latin typeface="Arial" panose="020B0604020202020204" pitchFamily="34" charset="0"/>
                <a:cs typeface="Times New Roman" panose="02020603050405020304" pitchFamily="18" charset="0"/>
              </a:rPr>
              <a:t> et al. 2008)</a:t>
            </a:r>
          </a:p>
          <a:p>
            <a:pPr marL="0" indent="0" algn="just">
              <a:buNone/>
            </a:pPr>
            <a:endParaRPr lang="es-CO" sz="2000" i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CO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9250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" y="0"/>
            <a:ext cx="9135777" cy="6858000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29841" y="569068"/>
            <a:ext cx="3257550" cy="1600200"/>
          </a:xfrm>
        </p:spPr>
        <p:txBody>
          <a:bodyPr>
            <a:normAutofit fontScale="90000"/>
          </a:bodyPr>
          <a:lstStyle/>
          <a:p>
            <a:pPr algn="just"/>
            <a:r>
              <a:rPr lang="es-CO" sz="2800" b="1" dirty="0"/>
              <a:t>¿Por qué se presentan los modelos excluyentes en salud?</a:t>
            </a:r>
          </a:p>
        </p:txBody>
      </p:sp>
      <p:sp>
        <p:nvSpPr>
          <p:cNvPr id="7" name="Marcador de texto 6"/>
          <p:cNvSpPr>
            <a:spLocks noGrp="1"/>
          </p:cNvSpPr>
          <p:nvPr>
            <p:ph type="body" sz="half" idx="2"/>
          </p:nvPr>
        </p:nvSpPr>
        <p:spPr>
          <a:xfrm>
            <a:off x="629841" y="2538918"/>
            <a:ext cx="3257550" cy="3330069"/>
          </a:xfrm>
          <a:ln w="76200">
            <a:solidFill>
              <a:srgbClr val="FFC000"/>
            </a:solidFill>
          </a:ln>
        </p:spPr>
        <p:txBody>
          <a:bodyPr>
            <a:normAutofit fontScale="92500" lnSpcReduction="10000"/>
          </a:bodyPr>
          <a:lstStyle/>
          <a:p>
            <a:pPr marL="285750" indent="-285750" algn="just">
              <a:buFontTx/>
              <a:buChar char="-"/>
            </a:pPr>
            <a:r>
              <a:rPr lang="es-CO" sz="1800" dirty="0"/>
              <a:t>Falta de criterios claros para la atención a personas con orientaciones sexuales o identidades de género no normativas, personas en situación de discapacidad, grupos étnicos, personas afro descendientes y otros.</a:t>
            </a:r>
          </a:p>
          <a:p>
            <a:pPr marL="285750" indent="-285750" algn="just">
              <a:buFontTx/>
              <a:buChar char="-"/>
            </a:pPr>
            <a:r>
              <a:rPr lang="es-CO" sz="1800" dirty="0"/>
              <a:t>Interpretación arbitraria de lo que significa el respeto a la privacidad.</a:t>
            </a:r>
          </a:p>
          <a:p>
            <a:pPr marL="285750" indent="-285750" algn="just">
              <a:buFontTx/>
              <a:buChar char="-"/>
            </a:pPr>
            <a:r>
              <a:rPr lang="es-CO" sz="1800" dirty="0"/>
              <a:t>Temor a preguntar por no saber cómo reaccionar o responder como profesional de salud.</a:t>
            </a:r>
          </a:p>
          <a:p>
            <a:pPr marL="285750" indent="-285750" algn="just">
              <a:buFontTx/>
              <a:buChar char="-"/>
            </a:pPr>
            <a:endParaRPr lang="es-CO" dirty="0"/>
          </a:p>
        </p:txBody>
      </p:sp>
      <p:sp>
        <p:nvSpPr>
          <p:cNvPr id="8" name="Título 4"/>
          <p:cNvSpPr txBox="1">
            <a:spLocks/>
          </p:cNvSpPr>
          <p:nvPr/>
        </p:nvSpPr>
        <p:spPr>
          <a:xfrm>
            <a:off x="4884864" y="953309"/>
            <a:ext cx="325755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b="1" dirty="0"/>
              <a:t>Problemas que generan los modelos excluyentes en salud:</a:t>
            </a:r>
          </a:p>
        </p:txBody>
      </p:sp>
      <p:sp>
        <p:nvSpPr>
          <p:cNvPr id="9" name="Marcador de texto 6"/>
          <p:cNvSpPr txBox="1">
            <a:spLocks/>
          </p:cNvSpPr>
          <p:nvPr/>
        </p:nvSpPr>
        <p:spPr>
          <a:xfrm>
            <a:off x="5128055" y="2987994"/>
            <a:ext cx="3257550" cy="2431916"/>
          </a:xfrm>
          <a:prstGeom prst="rect">
            <a:avLst/>
          </a:prstGeom>
          <a:ln w="762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Tx/>
              <a:buChar char="-"/>
            </a:pPr>
            <a:r>
              <a:rPr lang="es-CO" sz="1800" dirty="0"/>
              <a:t>Barreras en el acceso a la salud.</a:t>
            </a:r>
          </a:p>
          <a:p>
            <a:pPr marL="285750" indent="-285750" algn="just">
              <a:buFontTx/>
              <a:buChar char="-"/>
            </a:pPr>
            <a:endParaRPr lang="es-CO" sz="1800" dirty="0"/>
          </a:p>
          <a:p>
            <a:pPr marL="285750" indent="-285750" algn="just">
              <a:buFontTx/>
              <a:buChar char="-"/>
            </a:pPr>
            <a:r>
              <a:rPr lang="es-CO" sz="1800" dirty="0"/>
              <a:t>Atención deshumanizada.</a:t>
            </a:r>
          </a:p>
          <a:p>
            <a:pPr marL="285750" indent="-285750" algn="just">
              <a:buFontTx/>
              <a:buChar char="-"/>
            </a:pPr>
            <a:endParaRPr lang="es-CO" sz="1800" dirty="0"/>
          </a:p>
          <a:p>
            <a:pPr marL="285750" indent="-285750" algn="just">
              <a:buFontTx/>
              <a:buChar char="-"/>
            </a:pPr>
            <a:r>
              <a:rPr lang="es-CO" sz="1800" dirty="0"/>
              <a:t>Afectación a la salud integral.</a:t>
            </a:r>
          </a:p>
          <a:p>
            <a:pPr marL="285750" indent="-285750" algn="just">
              <a:buFontTx/>
              <a:buChar char="-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46246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1535</TotalTime>
  <Words>689</Words>
  <Application>Microsoft Office PowerPoint</Application>
  <PresentationFormat>Presentación en pantalla (4:3)</PresentationFormat>
  <Paragraphs>55</Paragraphs>
  <Slides>14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Open Sans</vt:lpstr>
      <vt:lpstr>Tema de Office</vt:lpstr>
      <vt:lpstr>Presentación de PowerPoint</vt:lpstr>
      <vt:lpstr>Presentación de PowerPoint</vt:lpstr>
      <vt:lpstr>  </vt:lpstr>
      <vt:lpstr>  </vt:lpstr>
      <vt:lpstr>  </vt:lpstr>
      <vt:lpstr>  </vt:lpstr>
      <vt:lpstr>  </vt:lpstr>
      <vt:lpstr>Presentación de PowerPoint</vt:lpstr>
      <vt:lpstr>¿Por qué se presentan los modelos excluyentes en salud?</vt:lpstr>
      <vt:lpstr>Presentación de PowerPoint</vt:lpstr>
      <vt:lpstr>Presentación de PowerPoint</vt:lpstr>
      <vt:lpstr>  </vt:lpstr>
      <vt:lpstr>  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</dc:creator>
  <cp:lastModifiedBy>Municipio De La Ceja</cp:lastModifiedBy>
  <cp:revision>89</cp:revision>
  <dcterms:created xsi:type="dcterms:W3CDTF">2020-01-08T15:11:13Z</dcterms:created>
  <dcterms:modified xsi:type="dcterms:W3CDTF">2020-09-14T18:53:57Z</dcterms:modified>
</cp:coreProperties>
</file>