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310" r:id="rId6"/>
    <p:sldId id="257" r:id="rId7"/>
    <p:sldId id="313" r:id="rId8"/>
    <p:sldId id="314" r:id="rId9"/>
    <p:sldId id="328" r:id="rId10"/>
    <p:sldId id="315" r:id="rId11"/>
    <p:sldId id="316" r:id="rId12"/>
    <p:sldId id="317" r:id="rId13"/>
    <p:sldId id="318" r:id="rId14"/>
    <p:sldId id="319" r:id="rId15"/>
    <p:sldId id="320" r:id="rId16"/>
    <p:sldId id="329" r:id="rId17"/>
    <p:sldId id="321" r:id="rId18"/>
    <p:sldId id="322" r:id="rId19"/>
    <p:sldId id="323" r:id="rId20"/>
    <p:sldId id="324" r:id="rId21"/>
    <p:sldId id="264" r:id="rId22"/>
    <p:sldId id="312" r:id="rId23"/>
    <p:sldId id="325" r:id="rId24"/>
    <p:sldId id="326" r:id="rId25"/>
    <p:sldId id="269" r:id="rId26"/>
    <p:sldId id="270" r:id="rId27"/>
    <p:sldId id="330" r:id="rId28"/>
    <p:sldId id="327" r:id="rId29"/>
    <p:sldId id="331" r:id="rId30"/>
    <p:sldId id="332" r:id="rId31"/>
    <p:sldId id="311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D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090"/>
    <p:restoredTop sz="94697"/>
  </p:normalViewPr>
  <p:slideViewPr>
    <p:cSldViewPr snapToGrid="0" snapToObjects="1">
      <p:cViewPr varScale="1">
        <p:scale>
          <a:sx n="91" d="100"/>
          <a:sy n="91" d="100"/>
        </p:scale>
        <p:origin x="20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5815E-32DE-470F-8963-8943FE850E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8D7C2A5-CB9E-47E5-8A08-69AF32B61354}">
      <dgm:prSet custT="1"/>
      <dgm:spPr/>
      <dgm:t>
        <a:bodyPr/>
        <a:lstStyle/>
        <a:p>
          <a:pPr algn="ctr"/>
          <a:r>
            <a:rPr lang="es-ES" sz="2000" b="1" dirty="0"/>
            <a:t>POLITICA       </a:t>
          </a:r>
          <a:r>
            <a:rPr lang="es-ES" sz="1800" dirty="0"/>
            <a:t>Proyectos y actividades  diseñados para satisfacer necesidades de la sociedad</a:t>
          </a:r>
          <a:endParaRPr lang="es-CO" sz="1800" dirty="0"/>
        </a:p>
      </dgm:t>
    </dgm:pt>
    <dgm:pt modelId="{E8EE1D35-166E-466C-B1C8-84C85BBE7EBE}" type="parTrans" cxnId="{AF13C85F-DEAE-463F-8405-E39B867E3591}">
      <dgm:prSet/>
      <dgm:spPr/>
      <dgm:t>
        <a:bodyPr/>
        <a:lstStyle/>
        <a:p>
          <a:endParaRPr lang="es-CO"/>
        </a:p>
      </dgm:t>
    </dgm:pt>
    <dgm:pt modelId="{71014ED2-13A6-4C23-84DE-D4DB37D656CB}" type="sibTrans" cxnId="{AF13C85F-DEAE-463F-8405-E39B867E3591}">
      <dgm:prSet/>
      <dgm:spPr/>
      <dgm:t>
        <a:bodyPr/>
        <a:lstStyle/>
        <a:p>
          <a:endParaRPr lang="es-CO"/>
        </a:p>
      </dgm:t>
    </dgm:pt>
    <dgm:pt modelId="{F9A1B8B4-B945-4CBB-B73C-456C8D82AD20}">
      <dgm:prSet custT="1"/>
      <dgm:spPr/>
      <dgm:t>
        <a:bodyPr/>
        <a:lstStyle/>
        <a:p>
          <a:pPr rtl="0"/>
          <a:r>
            <a:rPr lang="es-ES" sz="2000" b="1" i="0" u="none" dirty="0"/>
            <a:t>La Política de Participación Social en Salud </a:t>
          </a:r>
          <a:r>
            <a:rPr lang="es-ES" sz="2000" b="0" i="0" u="none" dirty="0"/>
            <a:t>busca dar respuesta a necesidades que afectan la participación en salud en la perspectiva de dar cumplimiento al marco legal vigente y al cumplimiento de los derechos a la participación y a la salud.</a:t>
          </a:r>
          <a:r>
            <a:rPr lang="es-ES" sz="2000" b="0" i="0" dirty="0"/>
            <a:t>​</a:t>
          </a:r>
          <a:endParaRPr lang="es-CO" sz="2000" dirty="0"/>
        </a:p>
      </dgm:t>
    </dgm:pt>
    <dgm:pt modelId="{9E487A20-6B2E-42EF-8DF5-A8A44529D29D}" type="parTrans" cxnId="{18696983-216F-4AF3-B5D0-9F66A433B4F7}">
      <dgm:prSet/>
      <dgm:spPr/>
      <dgm:t>
        <a:bodyPr/>
        <a:lstStyle/>
        <a:p>
          <a:endParaRPr lang="es-CO"/>
        </a:p>
      </dgm:t>
    </dgm:pt>
    <dgm:pt modelId="{0BA4604B-FF37-4CA8-8271-30B04FA4C4AA}" type="sibTrans" cxnId="{18696983-216F-4AF3-B5D0-9F66A433B4F7}">
      <dgm:prSet/>
      <dgm:spPr/>
      <dgm:t>
        <a:bodyPr/>
        <a:lstStyle/>
        <a:p>
          <a:endParaRPr lang="es-CO"/>
        </a:p>
      </dgm:t>
    </dgm:pt>
    <dgm:pt modelId="{D9EC63B3-A575-4C80-A721-28135C221C59}" type="pres">
      <dgm:prSet presAssocID="{0565815E-32DE-470F-8963-8943FE850E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C3A5379B-CCD0-4C45-84CB-A2503499B43D}" type="pres">
      <dgm:prSet presAssocID="{0565815E-32DE-470F-8963-8943FE850E89}" presName="Name1" presStyleCnt="0"/>
      <dgm:spPr/>
    </dgm:pt>
    <dgm:pt modelId="{BC7D5910-FBEA-4791-9968-BF56B15F161B}" type="pres">
      <dgm:prSet presAssocID="{0565815E-32DE-470F-8963-8943FE850E89}" presName="cycle" presStyleCnt="0"/>
      <dgm:spPr/>
    </dgm:pt>
    <dgm:pt modelId="{CBB9BD1E-AD2F-44A7-9729-8B7B08F62F86}" type="pres">
      <dgm:prSet presAssocID="{0565815E-32DE-470F-8963-8943FE850E89}" presName="srcNode" presStyleLbl="node1" presStyleIdx="0" presStyleCnt="2"/>
      <dgm:spPr/>
    </dgm:pt>
    <dgm:pt modelId="{49D393A8-33BB-46A9-8924-291D7D247530}" type="pres">
      <dgm:prSet presAssocID="{0565815E-32DE-470F-8963-8943FE850E89}" presName="conn" presStyleLbl="parChTrans1D2" presStyleIdx="0" presStyleCnt="1" custScaleX="101104" custLinFactNeighborX="182" custLinFactNeighborY="0"/>
      <dgm:spPr/>
      <dgm:t>
        <a:bodyPr/>
        <a:lstStyle/>
        <a:p>
          <a:endParaRPr lang="es-CO"/>
        </a:p>
      </dgm:t>
    </dgm:pt>
    <dgm:pt modelId="{5837D0B1-903F-4ED8-AD1D-84679E0643EC}" type="pres">
      <dgm:prSet presAssocID="{0565815E-32DE-470F-8963-8943FE850E89}" presName="extraNode" presStyleLbl="node1" presStyleIdx="0" presStyleCnt="2"/>
      <dgm:spPr/>
    </dgm:pt>
    <dgm:pt modelId="{58A460A3-8659-420C-A790-2C65215CB0CF}" type="pres">
      <dgm:prSet presAssocID="{0565815E-32DE-470F-8963-8943FE850E89}" presName="dstNode" presStyleLbl="node1" presStyleIdx="0" presStyleCnt="2"/>
      <dgm:spPr/>
    </dgm:pt>
    <dgm:pt modelId="{91BD473F-EB24-4667-A662-2BE21BCB6045}" type="pres">
      <dgm:prSet presAssocID="{A8D7C2A5-CB9E-47E5-8A08-69AF32B61354}" presName="text_1" presStyleLbl="node1" presStyleIdx="0" presStyleCnt="2" custScaleX="102502" custLinFactNeighborY="-109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4FF3D74-C6C6-4D74-98FB-8AAFFE6FAAF7}" type="pres">
      <dgm:prSet presAssocID="{A8D7C2A5-CB9E-47E5-8A08-69AF32B61354}" presName="accent_1" presStyleCnt="0"/>
      <dgm:spPr/>
    </dgm:pt>
    <dgm:pt modelId="{9A3F7199-6A99-4670-9C12-4EE83D042BC9}" type="pres">
      <dgm:prSet presAssocID="{A8D7C2A5-CB9E-47E5-8A08-69AF32B61354}" presName="accentRepeatNode" presStyleLbl="solidFgAcc1" presStyleIdx="0" presStyleCnt="2" custAng="20065529" custScaleX="94001" custScaleY="114898" custLinFactNeighborX="1957" custLinFactNeighborY="-978"/>
      <dgm:spPr/>
    </dgm:pt>
    <dgm:pt modelId="{06E9D0CA-789D-40EC-8DE5-2CBCBD9F75C0}" type="pres">
      <dgm:prSet presAssocID="{F9A1B8B4-B945-4CBB-B73C-456C8D82AD20}" presName="text_2" presStyleLbl="node1" presStyleIdx="1" presStyleCnt="2" custScaleX="104105" custScaleY="169643" custLinFactNeighborX="-259" custLinFactNeighborY="-122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6DF90ED-4E53-49FC-A6D6-5E5517392DDD}" type="pres">
      <dgm:prSet presAssocID="{F9A1B8B4-B945-4CBB-B73C-456C8D82AD20}" presName="accent_2" presStyleCnt="0"/>
      <dgm:spPr/>
    </dgm:pt>
    <dgm:pt modelId="{26687A93-AB2C-4C88-9849-DC9AA6CA434E}" type="pres">
      <dgm:prSet presAssocID="{F9A1B8B4-B945-4CBB-B73C-456C8D82AD20}" presName="accentRepeatNode" presStyleLbl="solidFgAcc1" presStyleIdx="1" presStyleCnt="2" custAng="198710" custScaleX="86217" custScaleY="107751" custLinFactNeighborX="1672" custLinFactNeighborY="-978"/>
      <dgm:spPr/>
    </dgm:pt>
  </dgm:ptLst>
  <dgm:cxnLst>
    <dgm:cxn modelId="{9E501B36-003C-4F99-ADF2-8C4DB5157E7D}" type="presOf" srcId="{A8D7C2A5-CB9E-47E5-8A08-69AF32B61354}" destId="{91BD473F-EB24-4667-A662-2BE21BCB6045}" srcOrd="0" destOrd="0" presId="urn:microsoft.com/office/officeart/2008/layout/VerticalCurvedList"/>
    <dgm:cxn modelId="{18696983-216F-4AF3-B5D0-9F66A433B4F7}" srcId="{0565815E-32DE-470F-8963-8943FE850E89}" destId="{F9A1B8B4-B945-4CBB-B73C-456C8D82AD20}" srcOrd="1" destOrd="0" parTransId="{9E487A20-6B2E-42EF-8DF5-A8A44529D29D}" sibTransId="{0BA4604B-FF37-4CA8-8271-30B04FA4C4AA}"/>
    <dgm:cxn modelId="{648C2BB5-DE5B-4BC3-84C9-9797400C93EF}" type="presOf" srcId="{F9A1B8B4-B945-4CBB-B73C-456C8D82AD20}" destId="{06E9D0CA-789D-40EC-8DE5-2CBCBD9F75C0}" srcOrd="0" destOrd="0" presId="urn:microsoft.com/office/officeart/2008/layout/VerticalCurvedList"/>
    <dgm:cxn modelId="{F5D0BCFD-C389-4F2E-BE6C-C4C38CB1A978}" type="presOf" srcId="{71014ED2-13A6-4C23-84DE-D4DB37D656CB}" destId="{49D393A8-33BB-46A9-8924-291D7D247530}" srcOrd="0" destOrd="0" presId="urn:microsoft.com/office/officeart/2008/layout/VerticalCurvedList"/>
    <dgm:cxn modelId="{287D1107-06B9-4DA4-97AA-33923BAC666C}" type="presOf" srcId="{0565815E-32DE-470F-8963-8943FE850E89}" destId="{D9EC63B3-A575-4C80-A721-28135C221C59}" srcOrd="0" destOrd="0" presId="urn:microsoft.com/office/officeart/2008/layout/VerticalCurvedList"/>
    <dgm:cxn modelId="{AF13C85F-DEAE-463F-8405-E39B867E3591}" srcId="{0565815E-32DE-470F-8963-8943FE850E89}" destId="{A8D7C2A5-CB9E-47E5-8A08-69AF32B61354}" srcOrd="0" destOrd="0" parTransId="{E8EE1D35-166E-466C-B1C8-84C85BBE7EBE}" sibTransId="{71014ED2-13A6-4C23-84DE-D4DB37D656CB}"/>
    <dgm:cxn modelId="{28561391-D5FC-4169-AC2D-FD0DF64244C5}" type="presParOf" srcId="{D9EC63B3-A575-4C80-A721-28135C221C59}" destId="{C3A5379B-CCD0-4C45-84CB-A2503499B43D}" srcOrd="0" destOrd="0" presId="urn:microsoft.com/office/officeart/2008/layout/VerticalCurvedList"/>
    <dgm:cxn modelId="{2A1C295D-7CF9-4483-BA40-C38B3710ECB6}" type="presParOf" srcId="{C3A5379B-CCD0-4C45-84CB-A2503499B43D}" destId="{BC7D5910-FBEA-4791-9968-BF56B15F161B}" srcOrd="0" destOrd="0" presId="urn:microsoft.com/office/officeart/2008/layout/VerticalCurvedList"/>
    <dgm:cxn modelId="{CF68E2BA-6972-4EFE-9036-FA2A50E81A97}" type="presParOf" srcId="{BC7D5910-FBEA-4791-9968-BF56B15F161B}" destId="{CBB9BD1E-AD2F-44A7-9729-8B7B08F62F86}" srcOrd="0" destOrd="0" presId="urn:microsoft.com/office/officeart/2008/layout/VerticalCurvedList"/>
    <dgm:cxn modelId="{2A5243A1-DE8B-4F1F-A923-C396633510BC}" type="presParOf" srcId="{BC7D5910-FBEA-4791-9968-BF56B15F161B}" destId="{49D393A8-33BB-46A9-8924-291D7D247530}" srcOrd="1" destOrd="0" presId="urn:microsoft.com/office/officeart/2008/layout/VerticalCurvedList"/>
    <dgm:cxn modelId="{3AE72228-D455-4F71-821E-67FA093F0DB2}" type="presParOf" srcId="{BC7D5910-FBEA-4791-9968-BF56B15F161B}" destId="{5837D0B1-903F-4ED8-AD1D-84679E0643EC}" srcOrd="2" destOrd="0" presId="urn:microsoft.com/office/officeart/2008/layout/VerticalCurvedList"/>
    <dgm:cxn modelId="{F7534C0D-13A6-40AA-A89D-9778792A774C}" type="presParOf" srcId="{BC7D5910-FBEA-4791-9968-BF56B15F161B}" destId="{58A460A3-8659-420C-A790-2C65215CB0CF}" srcOrd="3" destOrd="0" presId="urn:microsoft.com/office/officeart/2008/layout/VerticalCurvedList"/>
    <dgm:cxn modelId="{8AA1100C-578E-4074-B894-99236EB45AF9}" type="presParOf" srcId="{C3A5379B-CCD0-4C45-84CB-A2503499B43D}" destId="{91BD473F-EB24-4667-A662-2BE21BCB6045}" srcOrd="1" destOrd="0" presId="urn:microsoft.com/office/officeart/2008/layout/VerticalCurvedList"/>
    <dgm:cxn modelId="{18FBC808-C75D-4CAC-963D-CC65D9F7187B}" type="presParOf" srcId="{C3A5379B-CCD0-4C45-84CB-A2503499B43D}" destId="{A4FF3D74-C6C6-4D74-98FB-8AAFFE6FAAF7}" srcOrd="2" destOrd="0" presId="urn:microsoft.com/office/officeart/2008/layout/VerticalCurvedList"/>
    <dgm:cxn modelId="{8E5D0455-352A-4D51-AB4D-7B38D67A9D1C}" type="presParOf" srcId="{A4FF3D74-C6C6-4D74-98FB-8AAFFE6FAAF7}" destId="{9A3F7199-6A99-4670-9C12-4EE83D042BC9}" srcOrd="0" destOrd="0" presId="urn:microsoft.com/office/officeart/2008/layout/VerticalCurvedList"/>
    <dgm:cxn modelId="{7451E0AD-E5FD-411D-87E5-B076116FD2E1}" type="presParOf" srcId="{C3A5379B-CCD0-4C45-84CB-A2503499B43D}" destId="{06E9D0CA-789D-40EC-8DE5-2CBCBD9F75C0}" srcOrd="3" destOrd="0" presId="urn:microsoft.com/office/officeart/2008/layout/VerticalCurvedList"/>
    <dgm:cxn modelId="{740B798B-6004-4847-9130-F07AA2FBE425}" type="presParOf" srcId="{C3A5379B-CCD0-4C45-84CB-A2503499B43D}" destId="{46DF90ED-4E53-49FC-A6D6-5E5517392DDD}" srcOrd="4" destOrd="0" presId="urn:microsoft.com/office/officeart/2008/layout/VerticalCurvedList"/>
    <dgm:cxn modelId="{7A6A7CF3-9885-4AFC-B7D3-1D096DEE3836}" type="presParOf" srcId="{46DF90ED-4E53-49FC-A6D6-5E5517392DDD}" destId="{26687A93-AB2C-4C88-9849-DC9AA6CA43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64026-B1AF-D349-8328-22689297E57B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BFC26A7-5E85-6F43-8786-287C95A7C09F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CO" sz="1600" b="1" i="0" dirty="0"/>
            <a:t>EDUCACIÓ</a:t>
          </a:r>
          <a:r>
            <a:rPr lang="es-CO" sz="1600" b="0" i="0" dirty="0"/>
            <a:t>N . Cualifica a sujetos y permite la apropieacion de saberes y capacidades​  </a:t>
          </a:r>
          <a:endParaRPr lang="es-ES" sz="1600" b="1" dirty="0"/>
        </a:p>
      </dgm:t>
    </dgm:pt>
    <dgm:pt modelId="{89ADDF55-3E0B-B142-BEAB-9FC35C4897FD}" type="parTrans" cxnId="{B66C9BC6-47A8-694B-BB2F-2DEAA3C7756B}">
      <dgm:prSet/>
      <dgm:spPr/>
      <dgm:t>
        <a:bodyPr/>
        <a:lstStyle/>
        <a:p>
          <a:endParaRPr lang="es-ES"/>
        </a:p>
      </dgm:t>
    </dgm:pt>
    <dgm:pt modelId="{07BF7724-74BF-B942-A007-1E266DA3D291}" type="sibTrans" cxnId="{B66C9BC6-47A8-694B-BB2F-2DEAA3C7756B}">
      <dgm:prSet/>
      <dgm:spPr/>
      <dgm:t>
        <a:bodyPr/>
        <a:lstStyle/>
        <a:p>
          <a:endParaRPr lang="es-ES"/>
        </a:p>
      </dgm:t>
    </dgm:pt>
    <dgm:pt modelId="{D9CE3A52-F3C9-EE4D-AEB5-6813E738D1B3}">
      <dgm:prSet phldrT="[Texto]" custT="1"/>
      <dgm:spPr/>
      <dgm:t>
        <a:bodyPr/>
        <a:lstStyle/>
        <a:p>
          <a:r>
            <a:rPr lang="es-CO" sz="1600" b="1" i="0" dirty="0"/>
            <a:t>GESTIÓN</a:t>
          </a:r>
          <a:r>
            <a:rPr lang="es-CO" sz="1600" b="0" i="0" dirty="0"/>
            <a:t>, condiciones operativas necesarias para garantizar la paricipación</a:t>
          </a:r>
          <a:endParaRPr lang="es-ES" sz="1600" b="1" dirty="0"/>
        </a:p>
      </dgm:t>
    </dgm:pt>
    <dgm:pt modelId="{D6EFD464-6232-6A4B-8F2D-5F6EB277ACE7}" type="parTrans" cxnId="{FE255CB6-A864-B34F-9030-B8863AA45975}">
      <dgm:prSet/>
      <dgm:spPr/>
      <dgm:t>
        <a:bodyPr/>
        <a:lstStyle/>
        <a:p>
          <a:endParaRPr lang="es-ES"/>
        </a:p>
      </dgm:t>
    </dgm:pt>
    <dgm:pt modelId="{169BDDCE-2580-3F4B-B876-C8E4D4E1B4F6}" type="sibTrans" cxnId="{FE255CB6-A864-B34F-9030-B8863AA45975}">
      <dgm:prSet/>
      <dgm:spPr/>
      <dgm:t>
        <a:bodyPr/>
        <a:lstStyle/>
        <a:p>
          <a:endParaRPr lang="es-ES"/>
        </a:p>
      </dgm:t>
    </dgm:pt>
    <dgm:pt modelId="{301219D4-C9DD-F448-8904-B94AE9EFC7DB}">
      <dgm:prSet phldrT="[Texto]" custT="1"/>
      <dgm:spPr/>
      <dgm:t>
        <a:bodyPr/>
        <a:lstStyle/>
        <a:p>
          <a:r>
            <a:rPr lang="es-CO" sz="1600" b="1" i="0" dirty="0"/>
            <a:t>COMUNICACIÓN</a:t>
          </a:r>
          <a:r>
            <a:rPr lang="es-CO" sz="1600" b="0" i="0" dirty="0"/>
            <a:t> Posibilita la interacción Institución-Ciudadanía para garantizar el  acceso a la información​</a:t>
          </a:r>
          <a:endParaRPr lang="es-ES" sz="1600" b="1" dirty="0"/>
        </a:p>
      </dgm:t>
    </dgm:pt>
    <dgm:pt modelId="{D7319E9B-02CD-2A40-9235-5263E42C16ED}" type="parTrans" cxnId="{AF5078E2-46DF-6942-B499-356119F01FE9}">
      <dgm:prSet/>
      <dgm:spPr/>
      <dgm:t>
        <a:bodyPr/>
        <a:lstStyle/>
        <a:p>
          <a:endParaRPr lang="es-ES"/>
        </a:p>
      </dgm:t>
    </dgm:pt>
    <dgm:pt modelId="{71AD7C49-95C3-3443-BF1B-8338FFB94B1E}" type="sibTrans" cxnId="{AF5078E2-46DF-6942-B499-356119F01FE9}">
      <dgm:prSet/>
      <dgm:spPr/>
      <dgm:t>
        <a:bodyPr/>
        <a:lstStyle/>
        <a:p>
          <a:endParaRPr lang="es-ES"/>
        </a:p>
      </dgm:t>
    </dgm:pt>
    <dgm:pt modelId="{6E080D40-76CD-E94D-9112-01EA3F61CC68}">
      <dgm:prSet phldrT="[Texto]" custT="1"/>
      <dgm:spPr/>
      <dgm:t>
        <a:bodyPr/>
        <a:lstStyle/>
        <a:p>
          <a:endParaRPr lang="es-ES"/>
        </a:p>
      </dgm:t>
    </dgm:pt>
    <dgm:pt modelId="{C3BC26ED-5880-2C4E-AD14-2A617F6349FC}" type="parTrans" cxnId="{15B1D0B7-A309-244F-80CA-023574CD6B1D}">
      <dgm:prSet/>
      <dgm:spPr/>
      <dgm:t>
        <a:bodyPr/>
        <a:lstStyle/>
        <a:p>
          <a:endParaRPr lang="es-ES"/>
        </a:p>
      </dgm:t>
    </dgm:pt>
    <dgm:pt modelId="{88ECD608-321D-2246-874D-2843638151FB}" type="sibTrans" cxnId="{15B1D0B7-A309-244F-80CA-023574CD6B1D}">
      <dgm:prSet/>
      <dgm:spPr/>
      <dgm:t>
        <a:bodyPr/>
        <a:lstStyle/>
        <a:p>
          <a:endParaRPr lang="es-ES"/>
        </a:p>
      </dgm:t>
    </dgm:pt>
    <dgm:pt modelId="{7DFBC05D-4C7F-9247-AD21-5EB11543CBA7}" type="pres">
      <dgm:prSet presAssocID="{EAE64026-B1AF-D349-8328-22689297E57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893CE6F-3418-6040-BD5D-116980EB931E}" type="pres">
      <dgm:prSet presAssocID="{EBFC26A7-5E85-6F43-8786-287C95A7C09F}" presName="gear1" presStyleLbl="node1" presStyleIdx="0" presStyleCnt="3" custAng="720000" custScaleY="98870" custLinFactNeighborX="-2038" custLinFactNeighborY="-620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8E97A7-CDFD-6546-8445-EE56AF096D0D}" type="pres">
      <dgm:prSet presAssocID="{EBFC26A7-5E85-6F43-8786-287C95A7C09F}" presName="gear1srcNode" presStyleLbl="node1" presStyleIdx="0" presStyleCnt="3"/>
      <dgm:spPr/>
      <dgm:t>
        <a:bodyPr/>
        <a:lstStyle/>
        <a:p>
          <a:endParaRPr lang="es-CO"/>
        </a:p>
      </dgm:t>
    </dgm:pt>
    <dgm:pt modelId="{FD4FDD90-7476-D746-AD66-8686A8FB0B50}" type="pres">
      <dgm:prSet presAssocID="{EBFC26A7-5E85-6F43-8786-287C95A7C09F}" presName="gear1dstNode" presStyleLbl="node1" presStyleIdx="0" presStyleCnt="3"/>
      <dgm:spPr/>
      <dgm:t>
        <a:bodyPr/>
        <a:lstStyle/>
        <a:p>
          <a:endParaRPr lang="es-CO"/>
        </a:p>
      </dgm:t>
    </dgm:pt>
    <dgm:pt modelId="{1C1562DE-8429-174C-8AE2-EDD7E0F702D8}" type="pres">
      <dgm:prSet presAssocID="{D9CE3A52-F3C9-EE4D-AEB5-6813E738D1B3}" presName="gear2" presStyleLbl="node1" presStyleIdx="1" presStyleCnt="3" custAng="554413" custScaleX="145065" custScaleY="132417" custLinFactNeighborX="-1207" custLinFactNeighborY="-1499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A8F492C-7C7B-A945-AEDC-94B5E61FF637}" type="pres">
      <dgm:prSet presAssocID="{D9CE3A52-F3C9-EE4D-AEB5-6813E738D1B3}" presName="gear2srcNode" presStyleLbl="node1" presStyleIdx="1" presStyleCnt="3"/>
      <dgm:spPr/>
      <dgm:t>
        <a:bodyPr/>
        <a:lstStyle/>
        <a:p>
          <a:endParaRPr lang="es-CO"/>
        </a:p>
      </dgm:t>
    </dgm:pt>
    <dgm:pt modelId="{27096C79-C0B2-1E42-97CE-3F573938F974}" type="pres">
      <dgm:prSet presAssocID="{D9CE3A52-F3C9-EE4D-AEB5-6813E738D1B3}" presName="gear2dstNode" presStyleLbl="node1" presStyleIdx="1" presStyleCnt="3"/>
      <dgm:spPr/>
      <dgm:t>
        <a:bodyPr/>
        <a:lstStyle/>
        <a:p>
          <a:endParaRPr lang="es-CO"/>
        </a:p>
      </dgm:t>
    </dgm:pt>
    <dgm:pt modelId="{1FA9984B-BD42-8C40-9B11-ECD2DFACD869}" type="pres">
      <dgm:prSet presAssocID="{301219D4-C9DD-F448-8904-B94AE9EFC7DB}" presName="gear3" presStyleLbl="node1" presStyleIdx="2" presStyleCnt="3" custAng="900000" custScaleX="140110" custScaleY="130066" custLinFactNeighborX="28219" custLinFactNeighborY="2589"/>
      <dgm:spPr/>
      <dgm:t>
        <a:bodyPr/>
        <a:lstStyle/>
        <a:p>
          <a:endParaRPr lang="es-CO"/>
        </a:p>
      </dgm:t>
    </dgm:pt>
    <dgm:pt modelId="{6298C95B-F083-4E4A-8420-7F06DF2221E3}" type="pres">
      <dgm:prSet presAssocID="{301219D4-C9DD-F448-8904-B94AE9EFC7D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DC33A1-5EE9-1648-9D2B-6EC127DF1F3A}" type="pres">
      <dgm:prSet presAssocID="{301219D4-C9DD-F448-8904-B94AE9EFC7DB}" presName="gear3srcNode" presStyleLbl="node1" presStyleIdx="2" presStyleCnt="3"/>
      <dgm:spPr/>
      <dgm:t>
        <a:bodyPr/>
        <a:lstStyle/>
        <a:p>
          <a:endParaRPr lang="es-CO"/>
        </a:p>
      </dgm:t>
    </dgm:pt>
    <dgm:pt modelId="{79360B35-E55B-5645-BB10-22D9296340EE}" type="pres">
      <dgm:prSet presAssocID="{301219D4-C9DD-F448-8904-B94AE9EFC7DB}" presName="gear3dstNode" presStyleLbl="node1" presStyleIdx="2" presStyleCnt="3"/>
      <dgm:spPr/>
      <dgm:t>
        <a:bodyPr/>
        <a:lstStyle/>
        <a:p>
          <a:endParaRPr lang="es-CO"/>
        </a:p>
      </dgm:t>
    </dgm:pt>
    <dgm:pt modelId="{4AB56438-35F8-E745-A79A-F789ED55B459}" type="pres">
      <dgm:prSet presAssocID="{07BF7724-74BF-B942-A007-1E266DA3D291}" presName="connector1" presStyleLbl="sibTrans2D1" presStyleIdx="0" presStyleCnt="3"/>
      <dgm:spPr/>
      <dgm:t>
        <a:bodyPr/>
        <a:lstStyle/>
        <a:p>
          <a:endParaRPr lang="es-CO"/>
        </a:p>
      </dgm:t>
    </dgm:pt>
    <dgm:pt modelId="{36883A0C-2EF3-A343-9385-E9FF775F856C}" type="pres">
      <dgm:prSet presAssocID="{169BDDCE-2580-3F4B-B876-C8E4D4E1B4F6}" presName="connector2" presStyleLbl="sibTrans2D1" presStyleIdx="1" presStyleCnt="3" custLinFactNeighborX="-25463" custLinFactNeighborY="-1279"/>
      <dgm:spPr/>
      <dgm:t>
        <a:bodyPr/>
        <a:lstStyle/>
        <a:p>
          <a:endParaRPr lang="es-CO"/>
        </a:p>
      </dgm:t>
    </dgm:pt>
    <dgm:pt modelId="{FD658397-378C-2145-9D02-DCB9CEFEA91A}" type="pres">
      <dgm:prSet presAssocID="{71AD7C49-95C3-3443-BF1B-8338FFB94B1E}" presName="connector3" presStyleLbl="sibTrans2D1" presStyleIdx="2" presStyleCnt="3" custLinFactNeighborX="3953" custLinFactNeighborY="-8831"/>
      <dgm:spPr/>
      <dgm:t>
        <a:bodyPr/>
        <a:lstStyle/>
        <a:p>
          <a:endParaRPr lang="es-CO"/>
        </a:p>
      </dgm:t>
    </dgm:pt>
  </dgm:ptLst>
  <dgm:cxnLst>
    <dgm:cxn modelId="{85F262FF-710F-9848-8245-78BF449BAD67}" type="presOf" srcId="{301219D4-C9DD-F448-8904-B94AE9EFC7DB}" destId="{79360B35-E55B-5645-BB10-22D9296340EE}" srcOrd="3" destOrd="0" presId="urn:microsoft.com/office/officeart/2005/8/layout/gear1"/>
    <dgm:cxn modelId="{15B1D0B7-A309-244F-80CA-023574CD6B1D}" srcId="{EAE64026-B1AF-D349-8328-22689297E57B}" destId="{6E080D40-76CD-E94D-9112-01EA3F61CC68}" srcOrd="3" destOrd="0" parTransId="{C3BC26ED-5880-2C4E-AD14-2A617F6349FC}" sibTransId="{88ECD608-321D-2246-874D-2843638151FB}"/>
    <dgm:cxn modelId="{FE255CB6-A864-B34F-9030-B8863AA45975}" srcId="{EAE64026-B1AF-D349-8328-22689297E57B}" destId="{D9CE3A52-F3C9-EE4D-AEB5-6813E738D1B3}" srcOrd="1" destOrd="0" parTransId="{D6EFD464-6232-6A4B-8F2D-5F6EB277ACE7}" sibTransId="{169BDDCE-2580-3F4B-B876-C8E4D4E1B4F6}"/>
    <dgm:cxn modelId="{E1603D54-C40B-8242-A934-8176BB9C154C}" type="presOf" srcId="{301219D4-C9DD-F448-8904-B94AE9EFC7DB}" destId="{1FA9984B-BD42-8C40-9B11-ECD2DFACD869}" srcOrd="0" destOrd="0" presId="urn:microsoft.com/office/officeart/2005/8/layout/gear1"/>
    <dgm:cxn modelId="{11D1DCB6-393C-9745-9CF9-3DB7DC0133EE}" type="presOf" srcId="{D9CE3A52-F3C9-EE4D-AEB5-6813E738D1B3}" destId="{DA8F492C-7C7B-A945-AEDC-94B5E61FF637}" srcOrd="1" destOrd="0" presId="urn:microsoft.com/office/officeart/2005/8/layout/gear1"/>
    <dgm:cxn modelId="{38FABD10-DE4C-EB49-8F3C-2D2B3EE916D1}" type="presOf" srcId="{EBFC26A7-5E85-6F43-8786-287C95A7C09F}" destId="{B78E97A7-CDFD-6546-8445-EE56AF096D0D}" srcOrd="1" destOrd="0" presId="urn:microsoft.com/office/officeart/2005/8/layout/gear1"/>
    <dgm:cxn modelId="{10417426-3089-534D-AC95-1CD9A2DFF103}" type="presOf" srcId="{07BF7724-74BF-B942-A007-1E266DA3D291}" destId="{4AB56438-35F8-E745-A79A-F789ED55B459}" srcOrd="0" destOrd="0" presId="urn:microsoft.com/office/officeart/2005/8/layout/gear1"/>
    <dgm:cxn modelId="{AF5078E2-46DF-6942-B499-356119F01FE9}" srcId="{EAE64026-B1AF-D349-8328-22689297E57B}" destId="{301219D4-C9DD-F448-8904-B94AE9EFC7DB}" srcOrd="2" destOrd="0" parTransId="{D7319E9B-02CD-2A40-9235-5263E42C16ED}" sibTransId="{71AD7C49-95C3-3443-BF1B-8338FFB94B1E}"/>
    <dgm:cxn modelId="{B66C9BC6-47A8-694B-BB2F-2DEAA3C7756B}" srcId="{EAE64026-B1AF-D349-8328-22689297E57B}" destId="{EBFC26A7-5E85-6F43-8786-287C95A7C09F}" srcOrd="0" destOrd="0" parTransId="{89ADDF55-3E0B-B142-BEAB-9FC35C4897FD}" sibTransId="{07BF7724-74BF-B942-A007-1E266DA3D291}"/>
    <dgm:cxn modelId="{3D39EA6F-FA1B-D147-B7F0-38B1B2E7A5CD}" type="presOf" srcId="{EAE64026-B1AF-D349-8328-22689297E57B}" destId="{7DFBC05D-4C7F-9247-AD21-5EB11543CBA7}" srcOrd="0" destOrd="0" presId="urn:microsoft.com/office/officeart/2005/8/layout/gear1"/>
    <dgm:cxn modelId="{D81C5508-5534-AE45-8B83-DE5D95225EEF}" type="presOf" srcId="{D9CE3A52-F3C9-EE4D-AEB5-6813E738D1B3}" destId="{27096C79-C0B2-1E42-97CE-3F573938F974}" srcOrd="2" destOrd="0" presId="urn:microsoft.com/office/officeart/2005/8/layout/gear1"/>
    <dgm:cxn modelId="{D9CB030F-DF2B-9C44-A668-A49A850FF8FD}" type="presOf" srcId="{169BDDCE-2580-3F4B-B876-C8E4D4E1B4F6}" destId="{36883A0C-2EF3-A343-9385-E9FF775F856C}" srcOrd="0" destOrd="0" presId="urn:microsoft.com/office/officeart/2005/8/layout/gear1"/>
    <dgm:cxn modelId="{33158973-A3F1-3D4B-A8B7-6C5C365EBE9D}" type="presOf" srcId="{EBFC26A7-5E85-6F43-8786-287C95A7C09F}" destId="{8893CE6F-3418-6040-BD5D-116980EB931E}" srcOrd="0" destOrd="0" presId="urn:microsoft.com/office/officeart/2005/8/layout/gear1"/>
    <dgm:cxn modelId="{A8076BBB-5B65-6A47-AE6B-A159B7D97694}" type="presOf" srcId="{301219D4-C9DD-F448-8904-B94AE9EFC7DB}" destId="{D8DC33A1-5EE9-1648-9D2B-6EC127DF1F3A}" srcOrd="2" destOrd="0" presId="urn:microsoft.com/office/officeart/2005/8/layout/gear1"/>
    <dgm:cxn modelId="{25337842-1663-A94D-8CE5-553F51257FC9}" type="presOf" srcId="{301219D4-C9DD-F448-8904-B94AE9EFC7DB}" destId="{6298C95B-F083-4E4A-8420-7F06DF2221E3}" srcOrd="1" destOrd="0" presId="urn:microsoft.com/office/officeart/2005/8/layout/gear1"/>
    <dgm:cxn modelId="{EBE8320C-A8E0-224C-9511-8AC51DCD9945}" type="presOf" srcId="{71AD7C49-95C3-3443-BF1B-8338FFB94B1E}" destId="{FD658397-378C-2145-9D02-DCB9CEFEA91A}" srcOrd="0" destOrd="0" presId="urn:microsoft.com/office/officeart/2005/8/layout/gear1"/>
    <dgm:cxn modelId="{B76556C0-84FD-4A4D-904E-FDED0AF45C5B}" type="presOf" srcId="{EBFC26A7-5E85-6F43-8786-287C95A7C09F}" destId="{FD4FDD90-7476-D746-AD66-8686A8FB0B50}" srcOrd="2" destOrd="0" presId="urn:microsoft.com/office/officeart/2005/8/layout/gear1"/>
    <dgm:cxn modelId="{6E6001EB-D1AB-2F4B-83C1-5BA826B848F7}" type="presOf" srcId="{D9CE3A52-F3C9-EE4D-AEB5-6813E738D1B3}" destId="{1C1562DE-8429-174C-8AE2-EDD7E0F702D8}" srcOrd="0" destOrd="0" presId="urn:microsoft.com/office/officeart/2005/8/layout/gear1"/>
    <dgm:cxn modelId="{6309C0DA-E3AC-884B-8CAD-002F7A73BAE4}" type="presParOf" srcId="{7DFBC05D-4C7F-9247-AD21-5EB11543CBA7}" destId="{8893CE6F-3418-6040-BD5D-116980EB931E}" srcOrd="0" destOrd="0" presId="urn:microsoft.com/office/officeart/2005/8/layout/gear1"/>
    <dgm:cxn modelId="{15F4747C-D41D-0F44-8A32-5D463532651C}" type="presParOf" srcId="{7DFBC05D-4C7F-9247-AD21-5EB11543CBA7}" destId="{B78E97A7-CDFD-6546-8445-EE56AF096D0D}" srcOrd="1" destOrd="0" presId="urn:microsoft.com/office/officeart/2005/8/layout/gear1"/>
    <dgm:cxn modelId="{AB37D01A-9F76-264C-B871-0E0990828F60}" type="presParOf" srcId="{7DFBC05D-4C7F-9247-AD21-5EB11543CBA7}" destId="{FD4FDD90-7476-D746-AD66-8686A8FB0B50}" srcOrd="2" destOrd="0" presId="urn:microsoft.com/office/officeart/2005/8/layout/gear1"/>
    <dgm:cxn modelId="{047E5F49-23AD-724A-85A1-F603188D3A8A}" type="presParOf" srcId="{7DFBC05D-4C7F-9247-AD21-5EB11543CBA7}" destId="{1C1562DE-8429-174C-8AE2-EDD7E0F702D8}" srcOrd="3" destOrd="0" presId="urn:microsoft.com/office/officeart/2005/8/layout/gear1"/>
    <dgm:cxn modelId="{C40F9EE7-1038-7345-BB04-3C3D18DF05FB}" type="presParOf" srcId="{7DFBC05D-4C7F-9247-AD21-5EB11543CBA7}" destId="{DA8F492C-7C7B-A945-AEDC-94B5E61FF637}" srcOrd="4" destOrd="0" presId="urn:microsoft.com/office/officeart/2005/8/layout/gear1"/>
    <dgm:cxn modelId="{0F9B47C9-DFEE-EA4C-A8B5-10067774B453}" type="presParOf" srcId="{7DFBC05D-4C7F-9247-AD21-5EB11543CBA7}" destId="{27096C79-C0B2-1E42-97CE-3F573938F974}" srcOrd="5" destOrd="0" presId="urn:microsoft.com/office/officeart/2005/8/layout/gear1"/>
    <dgm:cxn modelId="{C3D157D4-BA05-A141-9118-1233CC680A08}" type="presParOf" srcId="{7DFBC05D-4C7F-9247-AD21-5EB11543CBA7}" destId="{1FA9984B-BD42-8C40-9B11-ECD2DFACD869}" srcOrd="6" destOrd="0" presId="urn:microsoft.com/office/officeart/2005/8/layout/gear1"/>
    <dgm:cxn modelId="{348CF62D-BD39-3E46-9E82-AC8942B0F0C8}" type="presParOf" srcId="{7DFBC05D-4C7F-9247-AD21-5EB11543CBA7}" destId="{6298C95B-F083-4E4A-8420-7F06DF2221E3}" srcOrd="7" destOrd="0" presId="urn:microsoft.com/office/officeart/2005/8/layout/gear1"/>
    <dgm:cxn modelId="{DE7A9DB0-211C-CC46-8A6D-C82084613BA3}" type="presParOf" srcId="{7DFBC05D-4C7F-9247-AD21-5EB11543CBA7}" destId="{D8DC33A1-5EE9-1648-9D2B-6EC127DF1F3A}" srcOrd="8" destOrd="0" presId="urn:microsoft.com/office/officeart/2005/8/layout/gear1"/>
    <dgm:cxn modelId="{C48B8EA1-41EC-284C-B204-5EB04E86C289}" type="presParOf" srcId="{7DFBC05D-4C7F-9247-AD21-5EB11543CBA7}" destId="{79360B35-E55B-5645-BB10-22D9296340EE}" srcOrd="9" destOrd="0" presId="urn:microsoft.com/office/officeart/2005/8/layout/gear1"/>
    <dgm:cxn modelId="{4188CD5F-2F60-CD4C-B97C-E841A11264EA}" type="presParOf" srcId="{7DFBC05D-4C7F-9247-AD21-5EB11543CBA7}" destId="{4AB56438-35F8-E745-A79A-F789ED55B459}" srcOrd="10" destOrd="0" presId="urn:microsoft.com/office/officeart/2005/8/layout/gear1"/>
    <dgm:cxn modelId="{01655885-F907-7E4D-8D4A-DC175FBC28D7}" type="presParOf" srcId="{7DFBC05D-4C7F-9247-AD21-5EB11543CBA7}" destId="{36883A0C-2EF3-A343-9385-E9FF775F856C}" srcOrd="11" destOrd="0" presId="urn:microsoft.com/office/officeart/2005/8/layout/gear1"/>
    <dgm:cxn modelId="{3E731525-6FD3-3741-BD8A-3552D28FD13D}" type="presParOf" srcId="{7DFBC05D-4C7F-9247-AD21-5EB11543CBA7}" destId="{FD658397-378C-2145-9D02-DCB9CEFEA91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393A8-33BB-46A9-8924-291D7D247530}">
      <dsp:nvSpPr>
        <dsp:cNvPr id="0" name=""/>
        <dsp:cNvSpPr/>
      </dsp:nvSpPr>
      <dsp:spPr>
        <a:xfrm>
          <a:off x="-4519059" y="-676447"/>
          <a:ext cx="5312343" cy="5254335"/>
        </a:xfrm>
        <a:prstGeom prst="blockArc">
          <a:avLst>
            <a:gd name="adj1" fmla="val 18900000"/>
            <a:gd name="adj2" fmla="val 2700000"/>
            <a:gd name="adj3" fmla="val 41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D473F-EB24-4667-A662-2BE21BCB6045}">
      <dsp:nvSpPr>
        <dsp:cNvPr id="0" name=""/>
        <dsp:cNvSpPr/>
      </dsp:nvSpPr>
      <dsp:spPr>
        <a:xfrm>
          <a:off x="473621" y="435426"/>
          <a:ext cx="10022479" cy="1114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/>
            <a:t>POLITICA       </a:t>
          </a:r>
          <a:r>
            <a:rPr lang="es-ES" sz="1800" kern="1200" dirty="0"/>
            <a:t>Proyectos y actividades  diseñados para satisfacer necesidades de la sociedad</a:t>
          </a:r>
          <a:endParaRPr lang="es-CO" sz="1800" kern="1200" dirty="0"/>
        </a:p>
      </dsp:txBody>
      <dsp:txXfrm>
        <a:off x="473621" y="435426"/>
        <a:ext cx="10022479" cy="1114563"/>
      </dsp:txXfrm>
    </dsp:sp>
    <dsp:sp modelId="{9A3F7199-6A99-4670-9C12-4EE83D042BC9}">
      <dsp:nvSpPr>
        <dsp:cNvPr id="0" name=""/>
        <dsp:cNvSpPr/>
      </dsp:nvSpPr>
      <dsp:spPr>
        <a:xfrm rot="20065529">
          <a:off x="-31605" y="300633"/>
          <a:ext cx="1309625" cy="1600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9D0CA-789D-40EC-8DE5-2CBCBD9F75C0}">
      <dsp:nvSpPr>
        <dsp:cNvPr id="0" name=""/>
        <dsp:cNvSpPr/>
      </dsp:nvSpPr>
      <dsp:spPr>
        <a:xfrm>
          <a:off x="369927" y="1827778"/>
          <a:ext cx="10179217" cy="18907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468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u="none" kern="1200" dirty="0"/>
            <a:t>La Política de Participación Social en Salud </a:t>
          </a:r>
          <a:r>
            <a:rPr lang="es-ES" sz="2000" b="0" i="0" u="none" kern="1200" dirty="0"/>
            <a:t>busca dar respuesta a necesidades que afectan la participación en salud en la perspectiva de dar cumplimiento al marco legal vigente y al cumplimiento de los derechos a la participación y a la salud.</a:t>
          </a:r>
          <a:r>
            <a:rPr lang="es-ES" sz="2000" b="0" i="0" kern="1200" dirty="0"/>
            <a:t>​</a:t>
          </a:r>
          <a:endParaRPr lang="es-CO" sz="2000" kern="1200" dirty="0"/>
        </a:p>
      </dsp:txBody>
      <dsp:txXfrm>
        <a:off x="369927" y="1827778"/>
        <a:ext cx="10179217" cy="1890778"/>
      </dsp:txXfrm>
    </dsp:sp>
    <dsp:sp modelId="{26687A93-AB2C-4C88-9849-DC9AA6CA434E}">
      <dsp:nvSpPr>
        <dsp:cNvPr id="0" name=""/>
        <dsp:cNvSpPr/>
      </dsp:nvSpPr>
      <dsp:spPr>
        <a:xfrm rot="198710">
          <a:off x="18647" y="2022577"/>
          <a:ext cx="1201178" cy="1501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3CE6F-3418-6040-BD5D-116980EB931E}">
      <dsp:nvSpPr>
        <dsp:cNvPr id="0" name=""/>
        <dsp:cNvSpPr/>
      </dsp:nvSpPr>
      <dsp:spPr>
        <a:xfrm rot="720000">
          <a:off x="4285261" y="2660142"/>
          <a:ext cx="3204198" cy="3167990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CO" sz="1600" b="1" i="0" kern="1200" dirty="0"/>
            <a:t>EDUCACIÓ</a:t>
          </a:r>
          <a:r>
            <a:rPr lang="es-CO" sz="1600" b="0" i="0" kern="1200" dirty="0"/>
            <a:t>N . Cualifica a sujetos y permite la apropieacion de saberes y capacidades​  </a:t>
          </a:r>
          <a:endParaRPr lang="es-ES" sz="1600" b="1" kern="1200" dirty="0"/>
        </a:p>
      </dsp:txBody>
      <dsp:txXfrm>
        <a:off x="4932501" y="3402834"/>
        <a:ext cx="1921238" cy="1628412"/>
      </dsp:txXfrm>
    </dsp:sp>
    <dsp:sp modelId="{1C1562DE-8429-174C-8AE2-EDD7E0F702D8}">
      <dsp:nvSpPr>
        <dsp:cNvPr id="0" name=""/>
        <dsp:cNvSpPr/>
      </dsp:nvSpPr>
      <dsp:spPr>
        <a:xfrm rot="554413">
          <a:off x="1933094" y="1670860"/>
          <a:ext cx="3380487" cy="3085747"/>
        </a:xfrm>
        <a:prstGeom prst="gear6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/>
            <a:t>GESTIÓN</a:t>
          </a:r>
          <a:r>
            <a:rPr lang="es-CO" sz="1600" b="0" i="0" kern="1200" dirty="0"/>
            <a:t>, condiciones operativas necesarias para garantizar la paricipación</a:t>
          </a:r>
          <a:endParaRPr lang="es-ES" sz="1600" b="1" kern="1200" dirty="0"/>
        </a:p>
      </dsp:txBody>
      <dsp:txXfrm>
        <a:off x="2752784" y="2452401"/>
        <a:ext cx="1741107" cy="1522665"/>
      </dsp:txXfrm>
    </dsp:sp>
    <dsp:sp modelId="{1FA9984B-BD42-8C40-9B11-ECD2DFACD869}">
      <dsp:nvSpPr>
        <dsp:cNvPr id="0" name=""/>
        <dsp:cNvSpPr/>
      </dsp:nvSpPr>
      <dsp:spPr>
        <a:xfrm>
          <a:off x="4080761" y="246944"/>
          <a:ext cx="3282993" cy="2885783"/>
        </a:xfrm>
        <a:prstGeom prst="gear6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/>
            <a:t>COMUNICACIÓN</a:t>
          </a:r>
          <a:r>
            <a:rPr lang="es-CO" sz="1600" b="0" i="0" kern="1200" dirty="0"/>
            <a:t> Posibilita la interacción Institución-Ciudadanía para garantizar el  acceso a la información​</a:t>
          </a:r>
          <a:endParaRPr lang="es-ES" sz="1600" b="1" kern="1200" dirty="0"/>
        </a:p>
      </dsp:txBody>
      <dsp:txXfrm rot="900000">
        <a:off x="4824377" y="856322"/>
        <a:ext cx="1795760" cy="1667028"/>
      </dsp:txXfrm>
    </dsp:sp>
    <dsp:sp modelId="{4AB56438-35F8-E745-A79A-F789ED55B459}">
      <dsp:nvSpPr>
        <dsp:cNvPr id="0" name=""/>
        <dsp:cNvSpPr/>
      </dsp:nvSpPr>
      <dsp:spPr>
        <a:xfrm>
          <a:off x="4122491" y="2346866"/>
          <a:ext cx="4101373" cy="4101373"/>
        </a:xfrm>
        <a:prstGeom prst="circularArrow">
          <a:avLst>
            <a:gd name="adj1" fmla="val 4688"/>
            <a:gd name="adj2" fmla="val 299029"/>
            <a:gd name="adj3" fmla="val 2545020"/>
            <a:gd name="adj4" fmla="val 15800462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883A0C-2EF3-A343-9385-E9FF775F856C}">
      <dsp:nvSpPr>
        <dsp:cNvPr id="0" name=""/>
        <dsp:cNvSpPr/>
      </dsp:nvSpPr>
      <dsp:spPr>
        <a:xfrm>
          <a:off x="1314833" y="1522775"/>
          <a:ext cx="2979904" cy="29799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58397-378C-2145-9D02-DCB9CEFEA91A}">
      <dsp:nvSpPr>
        <dsp:cNvPr id="0" name=""/>
        <dsp:cNvSpPr/>
      </dsp:nvSpPr>
      <dsp:spPr>
        <a:xfrm>
          <a:off x="3390392" y="-315036"/>
          <a:ext cx="3212936" cy="321293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CF100-B2A1-854B-A174-F30A3E4D8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9816430-E07E-8648-97AC-5660DD0F0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500417-1A37-9448-9E83-1E3309E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E31357-31D5-D548-A8CA-A7FA6DC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F675E89-DF6B-CA46-988F-63C90D5D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278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F37A08-BE32-EC41-8917-CC8DDE73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C65945C-FA0B-0045-A6D9-8FC9DAF87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FD8B40E-35F4-884F-932E-C0716D5E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2BD8D3-B085-4C4C-AAB6-6C2E99A0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D7F4D9-E955-D944-83F9-0B9F23B5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47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ACC0BA4-D857-2A49-9037-43D429E3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3C4EB03-D60C-8543-ADAA-27626631F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FAC34D-4D99-DB44-80B3-28B2E623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2FEA39-38AB-9740-82CF-F481D8AA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296CC45-9445-4549-921E-A2B82983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356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EEF321-EAF8-4D42-BEB0-BAF1D2B2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9EFE475-4A72-AF48-8E2C-374B5C41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ES" dirty="0"/>
              <a:t>Editar los estilos de texto del patrón
Segundo nivel
Tercer nivel
Cuarto nivel
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B3E3A3-9A20-2A4F-8C6C-E653C96C8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124D5C-CFFC-E14E-9ADE-BFACF3BB1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2477564-C0AB-1840-B8C8-C68EE482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484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0C76CD-72A0-FF46-9BCE-8AF63C38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F9AC76F-EEB7-FF4B-870A-8FEF0A0F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8311229-1058-C64C-958C-B1DB3A9F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AC2BB9-FFFE-4A4D-A4AF-1AFE5790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85DEAF1-4B2D-E14E-9C29-2FEA03F1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448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E18F3D-269D-0644-824B-2796AF323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FC11018-B722-714A-807F-4DA6B7A0E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794127-180E-9849-9E02-125527F5E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220EFF4-4651-CD4E-82DD-45FBAA296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2C63EE5-6B54-194D-8735-1673BFD6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32CF3BD-8E96-D74A-8933-703B5DE0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890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895CB9-8932-1F47-A0B1-26C3F559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2EFA385-DB98-394F-B316-55EC5F23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7A48675-83A1-BB4F-B7A7-1D6D860A6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17B1A99-0399-0C4D-AD5F-5BB050FE4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B310842-ED1E-D94E-8623-5E59777F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DA6DA8B-2A76-1E44-8547-3EA4AF35A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7B3CB2D-A571-494B-80D1-E66DF5CC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B502282-E1DE-C24C-9282-10176CD9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57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9D4BF3-BA9A-9445-9D25-FF717ABC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9E84275-5194-2547-8FE6-42336A67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C362BA0-76BA-2F41-8B8A-5D9ECB43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28D5651-5E2B-9F4B-94AA-F0D3915D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9544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A2D40CE-45F3-C444-8CED-A69A5079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8972BD7-9D92-7842-8BE1-C822B0A4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F321CA4-1A16-2C43-8DBC-9F668C99F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889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2D76B-BA8E-C844-8DB2-6E75DF60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C5E923-6F17-4448-AEC6-82F9F0EF7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905139B-D748-3E40-A0EB-9B06AB5F2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C6E78C-28D7-8645-9299-54F6F649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9AF33C6-FB5F-084F-86E3-E2A4E190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7B51C7D-4F98-6247-B875-47080884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972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E7F632-44AE-1D49-93BB-56E0BD0D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A75EA9B-2A03-F644-A8BA-0CAEE8724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18A87DB-C8ED-424F-8EA4-DBA017983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08148F5-D29A-AD44-85A3-5148C64A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E3B4F40-18AB-B14E-ACEF-674311FF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5C60A75-B4CE-D545-83FC-1387C4D9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786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042C3BE-C962-F64F-AD6B-8CC2CDC2C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B34A41D-1D30-DB4E-9BCD-9BDD83F8B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375F450-F25F-D04A-B3B7-F12F640DC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C332-8FC4-DC47-9C9D-5B3A13A783AF}" type="datetimeFigureOut">
              <a:rPr lang="es-ES_tradnl" smtClean="0"/>
              <a:t>13/07/2020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14E0D66-9D4F-5143-9EA2-DAC0AD202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FA479D-D3AE-3848-958A-15D768F66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C6862-55B5-8541-AA55-D88DF3C97E9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372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A91A884E-8740-D54C-8223-B436CE024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8" y="2725232"/>
            <a:ext cx="5140638" cy="29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3A5BA52-6F70-9240-ACA8-B5EAA1E57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555" y="2514939"/>
            <a:ext cx="3777004" cy="37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3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17B20588-6C87-0A4D-AB79-2E81209DB111}"/>
              </a:ext>
            </a:extLst>
          </p:cNvPr>
          <p:cNvSpPr txBox="1">
            <a:spLocks/>
          </p:cNvSpPr>
          <p:nvPr/>
        </p:nvSpPr>
        <p:spPr>
          <a:xfrm>
            <a:off x="392641" y="1565564"/>
            <a:ext cx="10956223" cy="487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b="1" dirty="0">
                <a:solidFill>
                  <a:srgbClr val="008000"/>
                </a:solidFill>
              </a:rPr>
              <a:t>Por es Estado:</a:t>
            </a:r>
            <a:endParaRPr lang="es-ES" altLang="es-CO" sz="2000" b="1" i="1" dirty="0">
              <a:solidFill>
                <a:srgbClr val="008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</a:rPr>
              <a:t>El Alcalde o delegado (preside),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</a:rPr>
              <a:t>El Secretario o Director Local de Salud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</a:rPr>
              <a:t>El Gerente de la IPS más representativa (preside en ausencia del alcalde), no puede delegar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s-ES" altLang="es-CO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b="1" dirty="0">
                <a:solidFill>
                  <a:srgbClr val="008000"/>
                </a:solidFill>
              </a:rPr>
              <a:t>Por la Comunidad con delegados de: 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Juntas Administradoras Locales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Organizaciones comunitarias de carácter territorial como Juntas de Acción Comunal y ASOCOMUNALES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Asociaciones de Madres Comunitarias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Asociaciones de Usuarios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Gremios de la Producción, la Comercialización y Servicios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000" dirty="0">
                <a:solidFill>
                  <a:prstClr val="black"/>
                </a:solidFill>
              </a:rPr>
              <a:t>Organizaciones  del sector educativo y de las iglesias</a:t>
            </a:r>
          </a:p>
          <a:p>
            <a:pPr marL="34290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" altLang="es-CO" sz="2000" dirty="0">
                <a:solidFill>
                  <a:prstClr val="black"/>
                </a:solidFill>
                <a:cs typeface="Calibri"/>
              </a:rPr>
              <a:t>Organizaciones sociales y comunitarias con presencia en el Municipio</a:t>
            </a:r>
          </a:p>
          <a:p>
            <a:pPr marL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F6BC78-C6FB-104E-8B50-94D3EECDE892}"/>
              </a:ext>
            </a:extLst>
          </p:cNvPr>
          <p:cNvSpPr/>
          <p:nvPr/>
        </p:nvSpPr>
        <p:spPr>
          <a:xfrm>
            <a:off x="431800" y="-64813"/>
            <a:ext cx="1135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CO" b="1" dirty="0">
                <a:solidFill>
                  <a:srgbClr val="008000"/>
                </a:solidFill>
              </a:rPr>
              <a:t> </a:t>
            </a:r>
            <a:r>
              <a:rPr lang="es-ES_tradnl" altLang="es-CO" sz="2400" b="1" dirty="0">
                <a:ea typeface="+mn-lt"/>
                <a:cs typeface="+mn-lt"/>
              </a:rPr>
              <a:t/>
            </a:r>
            <a:br>
              <a:rPr lang="es-ES_tradnl" altLang="es-CO" sz="2400" b="1" dirty="0">
                <a:ea typeface="+mn-lt"/>
                <a:cs typeface="+mn-lt"/>
              </a:rPr>
            </a:br>
            <a:r>
              <a:rPr lang="es-ES_tradnl" altLang="es-CO" sz="2400" b="1" dirty="0">
                <a:solidFill>
                  <a:srgbClr val="008000"/>
                </a:solidFill>
              </a:rPr>
              <a:t>Comité de Participación </a:t>
            </a:r>
            <a:r>
              <a:rPr lang="es-ES_tradnl" altLang="es-CO" sz="2400" b="1" dirty="0" err="1">
                <a:solidFill>
                  <a:srgbClr val="008000"/>
                </a:solidFill>
              </a:rPr>
              <a:t>Comunitria</a:t>
            </a:r>
            <a:r>
              <a:rPr lang="es-ES_tradnl" altLang="es-CO" sz="2400" b="1" dirty="0">
                <a:solidFill>
                  <a:srgbClr val="008000"/>
                </a:solidFill>
              </a:rPr>
              <a:t> - COPACO </a:t>
            </a:r>
            <a:r>
              <a:rPr lang="es-ES_tradnl" altLang="es-CO" sz="1400" b="1" dirty="0">
                <a:solidFill>
                  <a:srgbClr val="008000"/>
                </a:solidFill>
              </a:rPr>
              <a:t>  </a:t>
            </a:r>
            <a:r>
              <a:rPr lang="es-ES_tradnl" altLang="es-CO" sz="1400" b="1" dirty="0"/>
              <a:t> De</a:t>
            </a:r>
            <a:r>
              <a:rPr lang="es-ES_tradnl" altLang="es-CO" sz="1400" dirty="0"/>
              <a:t>creto 780 de 2016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588C9A-53CE-6B49-95CF-C2E7B0692208}"/>
              </a:ext>
            </a:extLst>
          </p:cNvPr>
          <p:cNvSpPr/>
          <p:nvPr/>
        </p:nvSpPr>
        <p:spPr>
          <a:xfrm>
            <a:off x="431800" y="837627"/>
            <a:ext cx="11353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000" dirty="0">
                <a:solidFill>
                  <a:prstClr val="black"/>
                </a:solidFill>
              </a:rPr>
              <a:t>Espacio de concertación entre el </a:t>
            </a:r>
            <a:r>
              <a:rPr lang="es-ES" altLang="es-CO" sz="2000" b="1" dirty="0">
                <a:solidFill>
                  <a:srgbClr val="008000"/>
                </a:solidFill>
              </a:rPr>
              <a:t>Estado y las formas organizativas sociales y comunitarias </a:t>
            </a:r>
            <a:r>
              <a:rPr lang="es-ES" altLang="es-CO" sz="2000" dirty="0">
                <a:solidFill>
                  <a:prstClr val="black"/>
                </a:solidFill>
              </a:rPr>
              <a:t>del municipio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_tradnl" altLang="es-CO" sz="2000" b="1" dirty="0">
              <a:solidFill>
                <a:srgbClr val="008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C3E7896-AAEF-434D-A02A-C78E4AF1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72" y="3869049"/>
            <a:ext cx="3190874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77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17B20588-6C87-0A4D-AB79-2E81209DB111}"/>
              </a:ext>
            </a:extLst>
          </p:cNvPr>
          <p:cNvSpPr txBox="1">
            <a:spLocks/>
          </p:cNvSpPr>
          <p:nvPr/>
        </p:nvSpPr>
        <p:spPr>
          <a:xfrm>
            <a:off x="4317463" y="2828926"/>
            <a:ext cx="3445412" cy="3444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altLang="es-CO" sz="2200" dirty="0">
                <a:solidFill>
                  <a:prstClr val="black"/>
                </a:solidFill>
              </a:rPr>
              <a:t>1. Plan de Salud Pública y de     Intervenciones Colectivas </a:t>
            </a:r>
            <a:r>
              <a:rPr lang="es-ES_tradnl" altLang="es-CO" sz="2200" b="1" dirty="0">
                <a:solidFill>
                  <a:srgbClr val="00823B"/>
                </a:solidFill>
              </a:rPr>
              <a:t>PIC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_tradnl" altLang="es-CO" sz="2200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s-ES_tradnl" altLang="es-CO" sz="2200" dirty="0">
                <a:solidFill>
                  <a:prstClr val="black"/>
                </a:solidFill>
              </a:rPr>
              <a:t>Régimen Subsidiado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s-ES_tradnl" altLang="es-CO" sz="2200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s-ES_tradnl" altLang="es-CO" sz="2200" dirty="0">
                <a:solidFill>
                  <a:prstClr val="black"/>
                </a:solidFill>
              </a:rPr>
              <a:t>Prestación de Servicios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es-ES_tradnl" altLang="es-CO" sz="2200" dirty="0">
              <a:solidFill>
                <a:prstClr val="black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s-ES_tradnl" altLang="es-CO" sz="2200" dirty="0">
                <a:solidFill>
                  <a:prstClr val="black"/>
                </a:solidFill>
              </a:rPr>
              <a:t>Lectura Públicas de afiliados o PPNA</a:t>
            </a:r>
            <a:endParaRPr lang="es-ES_tradnl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F6BC78-C6FB-104E-8B50-94D3EECDE892}"/>
              </a:ext>
            </a:extLst>
          </p:cNvPr>
          <p:cNvSpPr/>
          <p:nvPr/>
        </p:nvSpPr>
        <p:spPr>
          <a:xfrm>
            <a:off x="431800" y="138387"/>
            <a:ext cx="11353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3200" b="1" dirty="0">
                <a:solidFill>
                  <a:srgbClr val="00823B"/>
                </a:solidFill>
                <a:cs typeface="Arial" charset="0"/>
              </a:rPr>
              <a:t>Veeduría en Salud  - </a:t>
            </a:r>
            <a:r>
              <a:rPr lang="es-ES_tradnl" altLang="es-CO" sz="2000" dirty="0"/>
              <a:t>Decreto 780 de 2016</a:t>
            </a:r>
            <a:r>
              <a:rPr lang="es-ES_tradnl" altLang="es-CO" dirty="0">
                <a:cs typeface="Arial" charset="0"/>
              </a:rPr>
              <a:t/>
            </a:r>
            <a:br>
              <a:rPr lang="es-ES_tradnl" altLang="es-CO" dirty="0">
                <a:cs typeface="Arial" charset="0"/>
              </a:rPr>
            </a:br>
            <a:r>
              <a:rPr lang="es-ES_tradnl" altLang="es-CO" dirty="0">
                <a:cs typeface="Arial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es-ES_tradnl" b="1" dirty="0">
                <a:solidFill>
                  <a:srgbClr val="006600"/>
                </a:solidFill>
              </a:rPr>
              <a:t/>
            </a:r>
            <a:br>
              <a:rPr lang="es-ES_tradnl" b="1" dirty="0">
                <a:solidFill>
                  <a:srgbClr val="006600"/>
                </a:solidFill>
              </a:rPr>
            </a:b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588C9A-53CE-6B49-95CF-C2E7B0692208}"/>
              </a:ext>
            </a:extLst>
          </p:cNvPr>
          <p:cNvSpPr/>
          <p:nvPr/>
        </p:nvSpPr>
        <p:spPr>
          <a:xfrm>
            <a:off x="1" y="1057990"/>
            <a:ext cx="1219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400" dirty="0">
                <a:solidFill>
                  <a:prstClr val="black"/>
                </a:solidFill>
                <a:cs typeface="Arial" charset="0"/>
              </a:rPr>
              <a:t>Mecanismo mediante el cual la ciudadanía realiza </a:t>
            </a:r>
            <a:r>
              <a:rPr lang="es-ES" altLang="es-CO" sz="2400" b="1" dirty="0">
                <a:solidFill>
                  <a:srgbClr val="00823B"/>
                </a:solidFill>
                <a:cs typeface="Arial" charset="0"/>
              </a:rPr>
              <a:t>control social </a:t>
            </a:r>
            <a:r>
              <a:rPr lang="es-ES" altLang="es-CO" sz="2400" dirty="0">
                <a:solidFill>
                  <a:prstClr val="black"/>
                </a:solidFill>
                <a:cs typeface="Arial" charset="0"/>
              </a:rPr>
              <a:t>a los recursos y proyectos del  sector, teniendo en cuenta la inversión adecuada de los recursos, los resultados y el impacto de proyectos</a:t>
            </a:r>
            <a:endParaRPr lang="es-CO" altLang="es-CO" sz="2400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9217142-ACF9-8E4F-868E-856D0DBD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3016265"/>
            <a:ext cx="3314698" cy="272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lariasc\Desktop\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2533650"/>
            <a:ext cx="34099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400100" y="373304"/>
            <a:ext cx="5027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s-CO" sz="2000" dirty="0">
                <a:solidFill>
                  <a:prstClr val="black"/>
                </a:solidFill>
                <a:cs typeface="Arial" charset="0"/>
              </a:rPr>
              <a:t> Ley 850 de 2003        </a:t>
            </a:r>
            <a:r>
              <a:rPr lang="es-ES_tradnl" altLang="es-CO" sz="2000" dirty="0">
                <a:cs typeface="Arial" charset="0"/>
              </a:rPr>
              <a:t>Ley 1757 de 2015</a:t>
            </a:r>
            <a:r>
              <a:rPr lang="es-ES_tradnl" altLang="es-CO" sz="2000" dirty="0">
                <a:solidFill>
                  <a:prstClr val="black"/>
                </a:solidFill>
                <a:cs typeface="Arial" charset="0"/>
              </a:rPr>
              <a:t>      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86909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4" y="5077622"/>
            <a:ext cx="1980366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F6BC78-C6FB-104E-8B50-94D3EECDE892}"/>
              </a:ext>
            </a:extLst>
          </p:cNvPr>
          <p:cNvSpPr/>
          <p:nvPr/>
        </p:nvSpPr>
        <p:spPr>
          <a:xfrm>
            <a:off x="431800" y="138387"/>
            <a:ext cx="11353800" cy="558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3600" b="1" dirty="0">
                <a:solidFill>
                  <a:srgbClr val="006600"/>
                </a:solidFill>
              </a:rPr>
              <a:t>Asociación de Usuarios </a:t>
            </a:r>
            <a:r>
              <a:rPr lang="es-ES_tradnl" altLang="es-CO" sz="2000" dirty="0"/>
              <a:t>Decreto 780 de 2016 y Circular externa 008 de 2018</a:t>
            </a:r>
            <a:br>
              <a:rPr lang="es-ES_tradnl" altLang="es-CO" sz="2000" dirty="0"/>
            </a:br>
            <a:r>
              <a:rPr lang="es-ES_tradnl" altLang="es-CO" sz="2000" dirty="0"/>
              <a:t>                                                                                        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800" dirty="0">
                <a:cs typeface="Arial" charset="0"/>
              </a:rPr>
              <a:t/>
            </a:r>
            <a:br>
              <a:rPr lang="es-ES_tradnl" altLang="es-CO" sz="2800" dirty="0">
                <a:cs typeface="Arial" charset="0"/>
              </a:rPr>
            </a:br>
            <a:r>
              <a:rPr lang="es-ES" altLang="es-CO" sz="2800" b="1" dirty="0">
                <a:solidFill>
                  <a:srgbClr val="006600"/>
                </a:solidFill>
              </a:rPr>
              <a:t/>
            </a:r>
            <a:br>
              <a:rPr lang="es-ES" altLang="es-CO" sz="2800" b="1" dirty="0">
                <a:solidFill>
                  <a:srgbClr val="006600"/>
                </a:solidFill>
              </a:rPr>
            </a:br>
            <a:r>
              <a:rPr lang="es-ES" altLang="es-CO" sz="2800" b="1" dirty="0">
                <a:solidFill>
                  <a:srgbClr val="006600"/>
                </a:solidFill>
              </a:rPr>
              <a:t>Cuales son sus funciones?</a:t>
            </a:r>
            <a:endParaRPr lang="es-ES_tradnl" altLang="es-CO" sz="2800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Velar por la </a:t>
            </a:r>
            <a:r>
              <a:rPr lang="es-ES_tradnl" altLang="es-CO" sz="2000" b="1" dirty="0">
                <a:solidFill>
                  <a:schemeClr val="accent5">
                    <a:lumMod val="75000"/>
                  </a:schemeClr>
                </a:solidFill>
              </a:rPr>
              <a:t>CALIDAD</a:t>
            </a:r>
            <a:r>
              <a:rPr lang="es-ES_tradnl" altLang="es-CO" sz="2000" dirty="0">
                <a:solidFill>
                  <a:prstClr val="black"/>
                </a:solidFill>
              </a:rPr>
              <a:t> de los Servicios y por la respuesta oportuna y efectiva de las peticiones de los Usuarios.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Participar en la elaboración, ejecución y evaluación de los planes de desarrollo Institucional.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Crear, establecer y mantener canales de  comunicación entre Usuarios e Institución.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Participar en diferentes  instancias: CMSSS, COPACO, Junta Directiva de la ESE, Comité de Ética. 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Promocionar los Servicios de la Institución.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dirty="0">
                <a:solidFill>
                  <a:prstClr val="black"/>
                </a:solidFill>
              </a:rPr>
              <a:t>Asesorar a Usuarios.</a:t>
            </a:r>
          </a:p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588C9A-53CE-6B49-95CF-C2E7B0692208}"/>
              </a:ext>
            </a:extLst>
          </p:cNvPr>
          <p:cNvSpPr/>
          <p:nvPr/>
        </p:nvSpPr>
        <p:spPr>
          <a:xfrm>
            <a:off x="406400" y="1085286"/>
            <a:ext cx="11379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O" sz="2400" dirty="0">
                <a:solidFill>
                  <a:prstClr val="black"/>
                </a:solidFill>
              </a:rPr>
              <a:t>Agrupación de </a:t>
            </a:r>
            <a:r>
              <a:rPr lang="es-ES_tradnl" altLang="es-CO" sz="2400" dirty="0">
                <a:solidFill>
                  <a:srgbClr val="008000"/>
                </a:solidFill>
              </a:rPr>
              <a:t>usuarios</a:t>
            </a:r>
            <a:r>
              <a:rPr lang="es-ES_tradnl" altLang="es-CO" sz="2400" dirty="0">
                <a:solidFill>
                  <a:prstClr val="black"/>
                </a:solidFill>
              </a:rPr>
              <a:t> de los servicios de salud que </a:t>
            </a:r>
            <a:r>
              <a:rPr lang="es-ES_tradnl" altLang="es-CO" sz="2400" dirty="0">
                <a:solidFill>
                  <a:srgbClr val="008000"/>
                </a:solidFill>
              </a:rPr>
              <a:t>velan por la calidad  del servicio y la defensa del usuario en IPS y EAPB</a:t>
            </a:r>
            <a:endParaRPr lang="es-ES_tradnl" altLang="es-CO" sz="2400" dirty="0">
              <a:solidFill>
                <a:srgbClr val="008000"/>
              </a:solidFill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893" y="5232824"/>
            <a:ext cx="58145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657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4" y="5077622"/>
            <a:ext cx="1980366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F6BC78-C6FB-104E-8B50-94D3EECDE892}"/>
              </a:ext>
            </a:extLst>
          </p:cNvPr>
          <p:cNvSpPr/>
          <p:nvPr/>
        </p:nvSpPr>
        <p:spPr>
          <a:xfrm>
            <a:off x="431800" y="138387"/>
            <a:ext cx="11353800" cy="588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3600" b="1" dirty="0">
                <a:solidFill>
                  <a:srgbClr val="006600"/>
                </a:solidFill>
              </a:rPr>
              <a:t>Comité de Ética </a:t>
            </a:r>
            <a:r>
              <a:rPr lang="es-ES_tradnl" altLang="es-CO" sz="2000" dirty="0"/>
              <a:t>Decreto 780 de 2016</a:t>
            </a:r>
            <a:br>
              <a:rPr lang="es-ES_tradnl" altLang="es-CO" sz="2000" dirty="0"/>
            </a:br>
            <a:r>
              <a:rPr lang="es-ES_tradnl" altLang="es-CO" sz="2000" dirty="0"/>
              <a:t>                                                                                        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800" dirty="0">
                <a:cs typeface="Arial" charset="0"/>
              </a:rPr>
              <a:t/>
            </a:r>
            <a:br>
              <a:rPr lang="es-ES_tradnl" altLang="es-CO" sz="2800" dirty="0">
                <a:cs typeface="Arial" charset="0"/>
              </a:rPr>
            </a:br>
            <a:endParaRPr lang="es-ES_tradnl" altLang="es-CO" sz="2800" dirty="0">
              <a:cs typeface="Arial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" altLang="es-CO" sz="2800" b="1" dirty="0">
                <a:solidFill>
                  <a:srgbClr val="006600"/>
                </a:solidFill>
              </a:rPr>
              <a:t>Quienes lo conforman?</a:t>
            </a:r>
            <a:endParaRPr lang="es-ES_tradnl" altLang="es-CO" sz="2800" dirty="0">
              <a:solidFill>
                <a:prstClr val="black"/>
              </a:solidFill>
              <a:latin typeface="Arial" charset="0"/>
            </a:endParaRP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  <a:buFont typeface="+mj-lt"/>
              <a:buAutoNum type="arabicPeriod"/>
            </a:pPr>
            <a:r>
              <a:rPr lang="es-ES_tradnl" altLang="es-CO" sz="2000" b="1" dirty="0">
                <a:solidFill>
                  <a:srgbClr val="00B050"/>
                </a:solidFill>
              </a:rPr>
              <a:t>Por la IPS: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dirty="0">
                <a:solidFill>
                  <a:prstClr val="black"/>
                </a:solidFill>
              </a:rPr>
              <a:t>               Gerente de la IPS o su delegado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dirty="0">
                <a:solidFill>
                  <a:prstClr val="black"/>
                </a:solidFill>
              </a:rPr>
              <a:t>                       Un representante del equipo médico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dirty="0">
                <a:solidFill>
                  <a:prstClr val="black"/>
                </a:solidFill>
              </a:rPr>
              <a:t>                             Un representante del personal de enfermería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b="1" dirty="0">
                <a:solidFill>
                  <a:srgbClr val="00B050"/>
                </a:solidFill>
              </a:rPr>
              <a:t>2. Por la Comunidad: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dirty="0">
                <a:solidFill>
                  <a:prstClr val="black"/>
                </a:solidFill>
              </a:rPr>
              <a:t>                Dos representantes de la Asociación de Usuarios </a:t>
            </a: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2000" dirty="0">
                <a:solidFill>
                  <a:prstClr val="black"/>
                </a:solidFill>
              </a:rPr>
              <a:t>                               Dos representantes del COPACO</a:t>
            </a:r>
          </a:p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588C9A-53CE-6B49-95CF-C2E7B0692208}"/>
              </a:ext>
            </a:extLst>
          </p:cNvPr>
          <p:cNvSpPr/>
          <p:nvPr/>
        </p:nvSpPr>
        <p:spPr>
          <a:xfrm>
            <a:off x="406400" y="1085286"/>
            <a:ext cx="113779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O" sz="2400" dirty="0">
                <a:cs typeface="Calibri"/>
              </a:rPr>
              <a:t>Espacio mixto de participación que aporta a la calidad de los servicios de salud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A8920F4-5534-3342-87EA-7E782F9EB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638" y="2191265"/>
            <a:ext cx="4106173" cy="26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7F6BC78-C6FB-104E-8B50-94D3EECDE892}"/>
              </a:ext>
            </a:extLst>
          </p:cNvPr>
          <p:cNvSpPr/>
          <p:nvPr/>
        </p:nvSpPr>
        <p:spPr>
          <a:xfrm>
            <a:off x="431800" y="138387"/>
            <a:ext cx="11353800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_tradnl" altLang="es-CO" sz="3200" b="1" dirty="0">
                <a:solidFill>
                  <a:srgbClr val="00823B"/>
                </a:solidFill>
                <a:cs typeface="Arial" charset="0"/>
              </a:rPr>
              <a:t>Oficina de Información y Atención al Usuario - SIAU</a:t>
            </a:r>
            <a:r>
              <a:rPr lang="es-ES_tradnl" altLang="es-CO" sz="4800" b="1" dirty="0">
                <a:solidFill>
                  <a:srgbClr val="00823B"/>
                </a:solidFill>
                <a:cs typeface="Arial" charset="0"/>
              </a:rPr>
              <a:t/>
            </a:r>
            <a:br>
              <a:rPr lang="es-ES_tradnl" altLang="es-CO" sz="4800" b="1" dirty="0">
                <a:solidFill>
                  <a:srgbClr val="00823B"/>
                </a:solidFill>
                <a:cs typeface="Arial" charset="0"/>
              </a:rPr>
            </a:br>
            <a:r>
              <a:rPr lang="es-ES_tradnl" altLang="es-CO" sz="1600" dirty="0"/>
              <a:t>Decreto 780 de 2016,   Circula Externa  008 de 2018, Ley 1474 de 2011</a:t>
            </a:r>
            <a:r>
              <a:rPr lang="es-ES_tradnl" altLang="es-CO" sz="2000" dirty="0"/>
              <a:t/>
            </a:r>
            <a:br>
              <a:rPr lang="es-ES_tradnl" altLang="es-CO" sz="2000" dirty="0"/>
            </a:br>
            <a:endParaRPr lang="es-ES_tradnl" altLang="es-CO" sz="2800" dirty="0">
              <a:cs typeface="Arial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endParaRPr lang="es-ES_tradnl" altLang="es-CO" sz="2800" b="1" dirty="0">
              <a:solidFill>
                <a:srgbClr val="006600"/>
              </a:solidFill>
              <a:cs typeface="Arial" charset="0"/>
            </a:endParaRPr>
          </a:p>
          <a:p>
            <a:pPr fontAlgn="base">
              <a:spcBef>
                <a:spcPct val="40000"/>
              </a:spcBef>
              <a:spcAft>
                <a:spcPct val="0"/>
              </a:spcAft>
              <a:buClr>
                <a:srgbClr val="009900"/>
              </a:buClr>
            </a:pPr>
            <a:r>
              <a:rPr lang="es-ES" altLang="es-CO" sz="3600" b="1" dirty="0">
                <a:solidFill>
                  <a:srgbClr val="006600"/>
                </a:solidFill>
              </a:rPr>
              <a:t/>
            </a:r>
            <a:br>
              <a:rPr lang="es-ES" altLang="es-CO" sz="3600" b="1" dirty="0">
                <a:solidFill>
                  <a:srgbClr val="006600"/>
                </a:solidFill>
              </a:rPr>
            </a:br>
            <a:r>
              <a:rPr lang="es-ES" altLang="es-CO" sz="2400" b="1" dirty="0">
                <a:solidFill>
                  <a:srgbClr val="006600"/>
                </a:solidFill>
              </a:rPr>
              <a:t>1</a:t>
            </a:r>
            <a:r>
              <a:rPr lang="es-ES" altLang="es-CO" sz="2800" b="1" dirty="0">
                <a:solidFill>
                  <a:srgbClr val="006600"/>
                </a:solidFill>
              </a:rPr>
              <a:t>. </a:t>
            </a:r>
            <a:r>
              <a:rPr lang="es-CO" sz="2800" dirty="0">
                <a:cs typeface="Arial" panose="020B0604020202020204" pitchFamily="34" charset="0"/>
              </a:rPr>
              <a:t>Brindar </a:t>
            </a:r>
            <a:r>
              <a:rPr lang="es-CO" sz="2800" dirty="0">
                <a:solidFill>
                  <a:srgbClr val="00823B"/>
                </a:solidFill>
                <a:cs typeface="Arial" panose="020B0604020202020204" pitchFamily="34" charset="0"/>
              </a:rPr>
              <a:t>atención personalizada</a:t>
            </a:r>
          </a:p>
          <a:p>
            <a:r>
              <a:rPr lang="es-CO" sz="2800" dirty="0">
                <a:solidFill>
                  <a:srgbClr val="00823B"/>
                </a:solidFill>
                <a:cs typeface="Arial" panose="020B0604020202020204" pitchFamily="34" charset="0"/>
              </a:rPr>
              <a:t>2. Orientar e informar </a:t>
            </a:r>
            <a:r>
              <a:rPr lang="es-CO" sz="2800" dirty="0">
                <a:cs typeface="Arial" panose="020B0604020202020204" pitchFamily="34" charset="0"/>
              </a:rPr>
              <a:t>a los usuarios</a:t>
            </a:r>
          </a:p>
          <a:p>
            <a:r>
              <a:rPr lang="es-CO" sz="2800" dirty="0">
                <a:cs typeface="Arial" panose="020B0604020202020204" pitchFamily="34" charset="0"/>
              </a:rPr>
              <a:t>3. Garantizar el proceso de </a:t>
            </a:r>
            <a:r>
              <a:rPr lang="es-CO" sz="2800" dirty="0">
                <a:solidFill>
                  <a:srgbClr val="00823B"/>
                </a:solidFill>
                <a:cs typeface="Arial" panose="020B0604020202020204" pitchFamily="34" charset="0"/>
              </a:rPr>
              <a:t>peticiones, quejas, reclamos, solicitudes y sugerencias</a:t>
            </a:r>
          </a:p>
          <a:p>
            <a:r>
              <a:rPr lang="es-CO" sz="2800" dirty="0">
                <a:cs typeface="Arial" panose="020B0604020202020204" pitchFamily="34" charset="0"/>
              </a:rPr>
              <a:t>4. Evaluar el nivel de </a:t>
            </a:r>
            <a:r>
              <a:rPr lang="es-CO" sz="2800" dirty="0">
                <a:solidFill>
                  <a:srgbClr val="00823B"/>
                </a:solidFill>
                <a:cs typeface="Arial" panose="020B0604020202020204" pitchFamily="34" charset="0"/>
              </a:rPr>
              <a:t>satisfacción de los usuarios</a:t>
            </a:r>
            <a:r>
              <a:rPr lang="es-CO" sz="2800" dirty="0">
                <a:cs typeface="Arial" panose="020B0604020202020204" pitchFamily="34" charset="0"/>
              </a:rPr>
              <a:t>, la formulación de un plan de garantías de calidad de los servicios, </a:t>
            </a:r>
          </a:p>
          <a:p>
            <a:r>
              <a:rPr lang="es-CO" sz="2800" dirty="0">
                <a:cs typeface="Arial" panose="020B0604020202020204" pitchFamily="34" charset="0"/>
              </a:rPr>
              <a:t>5. Promocionar los </a:t>
            </a:r>
            <a:r>
              <a:rPr lang="es-CO" sz="2800" dirty="0">
                <a:solidFill>
                  <a:srgbClr val="00823B"/>
                </a:solidFill>
                <a:cs typeface="Arial" panose="020B0604020202020204" pitchFamily="34" charset="0"/>
              </a:rPr>
              <a:t>procesos de participación </a:t>
            </a:r>
            <a:r>
              <a:rPr lang="es-CO" sz="2800" dirty="0">
                <a:cs typeface="Arial" panose="020B0604020202020204" pitchFamily="34" charset="0"/>
              </a:rPr>
              <a:t>en la Institución </a:t>
            </a:r>
            <a:r>
              <a:rPr lang="es-CO" sz="2400" dirty="0">
                <a:cs typeface="Arial" panose="020B0604020202020204" pitchFamily="34" charset="0"/>
              </a:rPr>
              <a:t>	</a:t>
            </a:r>
          </a:p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4588C9A-53CE-6B49-95CF-C2E7B0692208}"/>
              </a:ext>
            </a:extLst>
          </p:cNvPr>
          <p:cNvSpPr/>
          <p:nvPr/>
        </p:nvSpPr>
        <p:spPr>
          <a:xfrm>
            <a:off x="431799" y="1371894"/>
            <a:ext cx="74156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O" sz="2800" b="1" dirty="0">
                <a:solidFill>
                  <a:srgbClr val="00823B"/>
                </a:solidFill>
                <a:cs typeface="Arial" panose="020B0604020202020204" pitchFamily="34" charset="0"/>
              </a:rPr>
              <a:t>Unidad de enlace </a:t>
            </a:r>
            <a:r>
              <a:rPr lang="es-CO" sz="2800" dirty="0">
                <a:cs typeface="Arial" panose="020B0604020202020204" pitchFamily="34" charset="0"/>
              </a:rPr>
              <a:t>entre la institución (IPS, EAPB) y los usuarios, encargada de:</a:t>
            </a:r>
            <a:endParaRPr lang="es-ES_tradnl" altLang="es-CO" sz="2800" dirty="0">
              <a:solidFill>
                <a:srgbClr val="008000"/>
              </a:solidFill>
              <a:cs typeface="Calibri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34788811-5E92-1E45-B435-263F56C8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000" y="838200"/>
            <a:ext cx="3041648" cy="25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2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0" name="3 Subtítulo">
            <a:extLst>
              <a:ext uri="{FF2B5EF4-FFF2-40B4-BE49-F238E27FC236}">
                <a16:creationId xmlns:a16="http://schemas.microsoft.com/office/drawing/2014/main" xmlns="" id="{DA2F9CF3-C9A1-AC4C-979C-4637AAFA9272}"/>
              </a:ext>
            </a:extLst>
          </p:cNvPr>
          <p:cNvSpPr txBox="1">
            <a:spLocks/>
          </p:cNvSpPr>
          <p:nvPr/>
        </p:nvSpPr>
        <p:spPr>
          <a:xfrm>
            <a:off x="279399" y="2235201"/>
            <a:ext cx="11430001" cy="340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es-CO" altLang="es-CO" sz="1800" dirty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es-CO" altLang="es-CO" sz="3400" dirty="0">
                <a:solidFill>
                  <a:prstClr val="black"/>
                </a:solidFill>
                <a:cs typeface="Arial" panose="020B0604020202020204" pitchFamily="34" charset="0"/>
              </a:rPr>
              <a:t>Las Secretarías de Planeación Departamental o quien haga sus veces, deberán elaborar un </a:t>
            </a:r>
            <a:r>
              <a:rPr lang="es-CO" altLang="es-CO" sz="3400" b="1" dirty="0">
                <a:solidFill>
                  <a:srgbClr val="006600"/>
                </a:solidFill>
                <a:cs typeface="Arial" panose="020B0604020202020204" pitchFamily="34" charset="0"/>
              </a:rPr>
              <a:t>informe semestral de evaluación de la gestión y la eficiencia, con indicadores de resultado y de impacto de la actividad local</a:t>
            </a:r>
            <a:r>
              <a:rPr lang="es-CO" altLang="es-CO" sz="3400" dirty="0">
                <a:solidFill>
                  <a:prstClr val="black"/>
                </a:solidFill>
                <a:cs typeface="Arial" panose="020B0604020202020204" pitchFamily="34" charset="0"/>
              </a:rPr>
              <a:t>, cuya copia </a:t>
            </a:r>
            <a:r>
              <a:rPr lang="es-CO" altLang="es-CO" sz="3400" b="1" dirty="0">
                <a:solidFill>
                  <a:srgbClr val="006600"/>
                </a:solidFill>
                <a:cs typeface="Arial" panose="020B0604020202020204" pitchFamily="34" charset="0"/>
              </a:rPr>
              <a:t>deberá ser informado a la comunidad</a:t>
            </a:r>
            <a:r>
              <a:rPr lang="es-CO" altLang="es-CO" sz="3400" dirty="0">
                <a:solidFill>
                  <a:prstClr val="black"/>
                </a:solidFill>
                <a:cs typeface="Arial" panose="020B0604020202020204" pitchFamily="34" charset="0"/>
              </a:rPr>
              <a:t>.”  </a:t>
            </a:r>
            <a:r>
              <a:rPr lang="es-CO" sz="3400" b="1" dirty="0">
                <a:cs typeface="Arial" panose="020B0604020202020204" pitchFamily="34" charset="0"/>
              </a:rPr>
              <a:t>Ley 715 de 2001</a:t>
            </a:r>
          </a:p>
          <a:p>
            <a:pPr>
              <a:lnSpc>
                <a:spcPct val="115000"/>
              </a:lnSpc>
            </a:pPr>
            <a:r>
              <a:rPr lang="es-CO" sz="3400" dirty="0">
                <a:solidFill>
                  <a:prstClr val="black"/>
                </a:solidFill>
                <a:cs typeface="Arial" panose="020B0604020202020204" pitchFamily="34" charset="0"/>
              </a:rPr>
              <a:t>“Proceso de gestión pública, orientado a </a:t>
            </a:r>
            <a:r>
              <a:rPr lang="es-CO" sz="3400" b="1" dirty="0">
                <a:solidFill>
                  <a:srgbClr val="006600"/>
                </a:solidFill>
                <a:cs typeface="Arial" panose="020B0604020202020204" pitchFamily="34" charset="0"/>
              </a:rPr>
              <a:t>informar y explicar las acciones, actuaciones y logros obtenidos</a:t>
            </a:r>
            <a:r>
              <a:rPr lang="es-CO" sz="3400" dirty="0">
                <a:solidFill>
                  <a:prstClr val="black"/>
                </a:solidFill>
                <a:cs typeface="Arial" panose="020B0604020202020204" pitchFamily="34" charset="0"/>
              </a:rPr>
              <a:t> cada año de gobierno frente a la implementación de los Planes Territorial de Salud, Plan Operativo Anual y de Inversiones en Salud y del Plan de Acción en Salud.”   </a:t>
            </a:r>
            <a:r>
              <a:rPr lang="es-CO" sz="3400" b="1" dirty="0">
                <a:solidFill>
                  <a:prstClr val="black"/>
                </a:solidFill>
                <a:cs typeface="Arial" panose="020B0604020202020204" pitchFamily="34" charset="0"/>
              </a:rPr>
              <a:t> Resolución 1536 de 2015</a:t>
            </a:r>
          </a:p>
          <a:p>
            <a:pPr marL="0" indent="0">
              <a:spcBef>
                <a:spcPts val="0"/>
              </a:spcBef>
              <a:buNone/>
            </a:pPr>
            <a:endParaRPr lang="es-CO" sz="3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s-CO" sz="3400" b="1" dirty="0">
                <a:solidFill>
                  <a:srgbClr val="00823B"/>
                </a:solidFill>
                <a:cs typeface="Times New Roman"/>
              </a:rPr>
              <a:t>“Las autoridades de la administración pública nacional y territorial tienen la obligación de rendir cuentas</a:t>
            </a:r>
            <a:r>
              <a:rPr lang="es-CO" sz="3400" dirty="0">
                <a:cs typeface="Times New Roman"/>
              </a:rPr>
              <a:t> ante la ciudadanía para informar y explicar la gestión realizada, los resultados de sus planes de acción y el avance en la garantía de derechos.”</a:t>
            </a:r>
            <a:r>
              <a:rPr lang="es-CO" sz="3400" b="1" dirty="0">
                <a:cs typeface="Times New Roman"/>
              </a:rPr>
              <a:t>    Ley 1757 de 2015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D2684619-3634-194A-BD40-D9701CCBF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1" y="44065"/>
            <a:ext cx="5016779" cy="180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F784BC7D-507F-C148-B634-5FDE5AE9F5D0}"/>
              </a:ext>
            </a:extLst>
          </p:cNvPr>
          <p:cNvSpPr txBox="1"/>
          <p:nvPr/>
        </p:nvSpPr>
        <p:spPr>
          <a:xfrm>
            <a:off x="5886987" y="203202"/>
            <a:ext cx="511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6600"/>
                </a:solidFill>
              </a:rPr>
              <a:t>RENDICION PUBLICA DE CUENTAS EN SALUD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127389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64" y="4414571"/>
            <a:ext cx="2386669" cy="2386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4350187"/>
            <a:ext cx="2136342" cy="2220318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1152525"/>
            <a:ext cx="10515600" cy="4351338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s-ES" sz="4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Participación Social en Salud –PPSS-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Resolución 2063 de junio 9 de 2017 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Ministerio de Salud y Protección Social de Colombia</a:t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390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350" y="4605761"/>
            <a:ext cx="2141273" cy="214127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57" y="4605761"/>
            <a:ext cx="3138318" cy="1941284"/>
          </a:xfrm>
          <a:prstGeom prst="rect">
            <a:avLst/>
          </a:prstGeom>
        </p:spPr>
      </p:pic>
      <p:graphicFrame>
        <p:nvGraphicFramePr>
          <p:cNvPr id="7" name="3 Diagrama">
            <a:extLst>
              <a:ext uri="{FF2B5EF4-FFF2-40B4-BE49-F238E27FC236}">
                <a16:creationId xmlns:a16="http://schemas.microsoft.com/office/drawing/2014/main" xmlns="" id="{B20CF166-601F-EB44-BC8E-A1A57BAE8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24560"/>
              </p:ext>
            </p:extLst>
          </p:nvPr>
        </p:nvGraphicFramePr>
        <p:xfrm>
          <a:off x="838200" y="1432561"/>
          <a:ext cx="10515600" cy="390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5 Rectángulo">
            <a:extLst>
              <a:ext uri="{FF2B5EF4-FFF2-40B4-BE49-F238E27FC236}">
                <a16:creationId xmlns:a16="http://schemas.microsoft.com/office/drawing/2014/main" xmlns="" id="{FDE076C6-A5FC-844E-AFAE-FC0D43BABAB1}"/>
              </a:ext>
            </a:extLst>
          </p:cNvPr>
          <p:cNvSpPr/>
          <p:nvPr/>
        </p:nvSpPr>
        <p:spPr>
          <a:xfrm>
            <a:off x="1192695" y="640080"/>
            <a:ext cx="9749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800" b="1" dirty="0"/>
              <a:t>RAZÓN DE SER DE LA POLITICA</a:t>
            </a:r>
          </a:p>
        </p:txBody>
      </p:sp>
    </p:spTree>
    <p:extLst>
      <p:ext uri="{BB962C8B-B14F-4D97-AF65-F5344CB8AC3E}">
        <p14:creationId xmlns:p14="http://schemas.microsoft.com/office/powerpoint/2010/main" val="2271616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5316587"/>
            <a:ext cx="2401503" cy="15414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00" y="5460273"/>
            <a:ext cx="1867861" cy="1086771"/>
          </a:xfrm>
          <a:prstGeom prst="rect">
            <a:avLst/>
          </a:prstGeom>
        </p:spPr>
      </p:pic>
      <p:graphicFrame>
        <p:nvGraphicFramePr>
          <p:cNvPr id="7" name="2 Tabla">
            <a:extLst>
              <a:ext uri="{FF2B5EF4-FFF2-40B4-BE49-F238E27FC236}">
                <a16:creationId xmlns:a16="http://schemas.microsoft.com/office/drawing/2014/main" xmlns="" id="{76CE7F9D-D915-6648-ACD0-5D948C82B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457129"/>
              </p:ext>
            </p:extLst>
          </p:nvPr>
        </p:nvGraphicFramePr>
        <p:xfrm>
          <a:off x="213360" y="274319"/>
          <a:ext cx="11704320" cy="51815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193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12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724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5424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LEY 1438  de 2011</a:t>
                      </a:r>
                      <a:endParaRPr lang="es-ES" dirty="0"/>
                    </a:p>
                    <a:p>
                      <a:pPr algn="ctr"/>
                      <a:r>
                        <a:rPr lang="es-ES" dirty="0"/>
                        <a:t>Reforma</a:t>
                      </a:r>
                      <a:r>
                        <a:rPr lang="es-ES" baseline="0" dirty="0"/>
                        <a:t> el SGSSS</a:t>
                      </a:r>
                      <a:endParaRPr lang="es-ES_tradnl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LEY 1751 </a:t>
                      </a:r>
                      <a:r>
                        <a:rPr lang="es-ES_tradnl" baseline="0" dirty="0"/>
                        <a:t> de </a:t>
                      </a:r>
                      <a:r>
                        <a:rPr lang="es-ES_tradnl" dirty="0"/>
                        <a:t>2015</a:t>
                      </a:r>
                      <a:endParaRPr lang="es-ES" dirty="0"/>
                    </a:p>
                    <a:p>
                      <a:pPr algn="ctr"/>
                      <a:r>
                        <a:rPr lang="es-ES_tradnl" dirty="0"/>
                        <a:t>ESTATUTARIA SALUD</a:t>
                      </a:r>
                      <a:endParaRPr lang="es-E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LEY 1757 de</a:t>
                      </a:r>
                      <a:r>
                        <a:rPr lang="es-ES_tradnl" baseline="0" dirty="0"/>
                        <a:t> </a:t>
                      </a:r>
                      <a:r>
                        <a:rPr lang="es-ES_tradnl" dirty="0"/>
                        <a:t>2015</a:t>
                      </a:r>
                      <a:endParaRPr lang="es-ES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ESTATUTARIA PARTICIPACION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175">
                <a:tc>
                  <a:txBody>
                    <a:bodyPr/>
                    <a:lstStyle/>
                    <a:p>
                      <a:r>
                        <a:rPr lang="es-ES_tradnl" sz="1200" b="1" kern="1200" dirty="0"/>
                        <a:t>TITULO VIII DE LOS USUARIOS DEL SISTEMA</a:t>
                      </a:r>
                    </a:p>
                    <a:p>
                      <a:r>
                        <a:rPr lang="es-ES_tradnl" sz="1200" b="1" kern="1200" dirty="0"/>
                        <a:t>Artículo</a:t>
                      </a:r>
                      <a:r>
                        <a:rPr lang="es-ES_tradnl" sz="1200" b="1" kern="1200" baseline="0" dirty="0"/>
                        <a:t> 136</a:t>
                      </a:r>
                      <a:r>
                        <a:rPr lang="es-ES_tradnl" sz="1200" b="1" kern="1200" dirty="0"/>
                        <a:t>:</a:t>
                      </a:r>
                      <a:r>
                        <a:rPr lang="es-ES_tradnl" sz="1200" b="1" kern="1200" baseline="0" dirty="0"/>
                        <a:t> POLÍTICA NACIONAL DE PARTICIPACIÓN SOCIAL: </a:t>
                      </a:r>
                      <a:r>
                        <a:rPr lang="es-ES_tradnl" sz="1200" b="0" kern="1200" baseline="0" dirty="0"/>
                        <a:t>El Ministerio de la Protección Social definirá la Política nacional de Participación Social que tendrá como objetivos:</a:t>
                      </a:r>
                      <a:endParaRPr lang="es-ES" sz="1200" b="0" kern="1200" dirty="0"/>
                    </a:p>
                    <a:p>
                      <a:pPr algn="just"/>
                      <a:r>
                        <a:rPr lang="es-ES" sz="1200" dirty="0"/>
                        <a:t>136.1. Fortalecer la capacidad ciudadana para intervenir en salud. </a:t>
                      </a:r>
                    </a:p>
                    <a:p>
                      <a:pPr algn="just"/>
                      <a:endParaRPr lang="es-ES" sz="1200" dirty="0"/>
                    </a:p>
                    <a:p>
                      <a:pPr algn="just"/>
                      <a:r>
                        <a:rPr lang="es-ES" sz="1200" kern="1200" dirty="0"/>
                        <a:t>136.2. Promover la cultura de la salud y el autocuidado,. </a:t>
                      </a:r>
                    </a:p>
                    <a:p>
                      <a:pPr algn="just"/>
                      <a:endParaRPr lang="es-ES" sz="1200" kern="1200" dirty="0"/>
                    </a:p>
                    <a:p>
                      <a:pPr algn="just"/>
                      <a:r>
                        <a:rPr lang="es-ES" sz="1200" kern="1200" dirty="0"/>
                        <a:t>136.3. Incentivar la veeduría de recursos del sector salud y el cumplimiento de los planes de beneficios.</a:t>
                      </a:r>
                    </a:p>
                    <a:p>
                      <a:pPr algn="just"/>
                      <a:endParaRPr lang="es-ES" sz="1200" kern="1200" dirty="0"/>
                    </a:p>
                    <a:p>
                      <a:pPr algn="just"/>
                      <a:r>
                        <a:rPr lang="es-ES" sz="1200" kern="1200" dirty="0"/>
                        <a:t> 136.4. Participar en la definición de la política.</a:t>
                      </a:r>
                    </a:p>
                    <a:p>
                      <a:pPr algn="just"/>
                      <a:endParaRPr lang="es-ES" sz="1200" kern="1200" dirty="0"/>
                    </a:p>
                    <a:p>
                      <a:pPr algn="just"/>
                      <a:r>
                        <a:rPr lang="es-ES" sz="1200" dirty="0"/>
                        <a:t> 136.5. Participar en los ejercidos de presupuestación participativa en salud. </a:t>
                      </a:r>
                    </a:p>
                    <a:p>
                      <a:pPr algn="just"/>
                      <a:endParaRPr lang="es-ES" sz="1200" dirty="0"/>
                    </a:p>
                    <a:p>
                      <a:pPr algn="just"/>
                      <a:r>
                        <a:rPr lang="es-ES" sz="1200" dirty="0"/>
                        <a:t>136.6. Defender el derecho de la salud y detectar temas cruciales para mejorar los niveles de satisfacción del usuario.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1" kern="1200" dirty="0"/>
                        <a:t>CAPÍTULO II</a:t>
                      </a:r>
                      <a:r>
                        <a:rPr lang="es-ES" sz="1100" b="1" kern="1200" baseline="0" dirty="0"/>
                        <a:t> GARANTIA Y MECANISMOS DE PROTECCIÓN DEL DERECHO FUNDAMENTAL A LA SALUD</a:t>
                      </a:r>
                    </a:p>
                    <a:p>
                      <a:endParaRPr lang="es-ES" sz="1100" kern="1200" dirty="0"/>
                    </a:p>
                    <a:p>
                      <a:pPr lvl="0"/>
                      <a:r>
                        <a:rPr lang="es-ES" sz="1200" b="1" dirty="0"/>
                        <a:t>Artículo 12</a:t>
                      </a:r>
                      <a:r>
                        <a:rPr lang="es-ES" sz="1200" dirty="0"/>
                        <a:t>. El derecho fundamental a la salud comprende el derecho de las personas a participar en las decisiones adoptadas por los agentes del Sistema de Salud. Este derecho incluye 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b="1" baseline="0" dirty="0"/>
                        <a:t>participar en</a:t>
                      </a:r>
                      <a:r>
                        <a:rPr lang="es-ES" sz="1200" dirty="0"/>
                        <a:t>:</a:t>
                      </a:r>
                    </a:p>
                    <a:p>
                      <a:pPr lvl="0"/>
                      <a:endParaRPr lang="es-ES" sz="1200" dirty="0"/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kern="1200" dirty="0"/>
                        <a:t>La formulación de la política de salud y en los planes para su implementación;</a:t>
                      </a:r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baseline="0" dirty="0"/>
                        <a:t>L</a:t>
                      </a:r>
                      <a:r>
                        <a:rPr lang="es-ES" sz="1200" dirty="0"/>
                        <a:t>as instancias de deliberación, veeduría y seguimiento del    Sistema;</a:t>
                      </a:r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kern="1200" baseline="0" dirty="0"/>
                        <a:t>L</a:t>
                      </a:r>
                      <a:r>
                        <a:rPr lang="es-ES" sz="1200" kern="1200" dirty="0"/>
                        <a:t>os programas de promoción y prevención;</a:t>
                      </a:r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baseline="0" dirty="0"/>
                        <a:t>L</a:t>
                      </a:r>
                      <a:r>
                        <a:rPr lang="es-ES" sz="1200" dirty="0"/>
                        <a:t>as decisiones de inclusión o exclusión de servicios y tecnologías; </a:t>
                      </a:r>
                      <a:endParaRPr lang="es-ES" sz="1200" kern="1200" baseline="0" dirty="0"/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kern="1200" baseline="0" dirty="0"/>
                        <a:t>L</a:t>
                      </a:r>
                      <a:r>
                        <a:rPr lang="es-ES" sz="1200" kern="1200" dirty="0"/>
                        <a:t>os procesos de definición de prioridades de salud;</a:t>
                      </a:r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kern="1200" dirty="0"/>
                        <a:t>Decisiones que puedan significar una limitación o restricción: en las condiciones de acceso a establecimientos de salud;</a:t>
                      </a:r>
                    </a:p>
                    <a:p>
                      <a:pPr marL="228600" lvl="0" indent="-228600">
                        <a:buAutoNum type="alphaLcParenR"/>
                      </a:pPr>
                      <a:r>
                        <a:rPr lang="es-ES" sz="1200" kern="1200" dirty="0"/>
                        <a:t>La evaluación de los resultados de las políticas de salud</a:t>
                      </a:r>
                      <a:endParaRPr lang="es-ES" sz="1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dirty="0"/>
                        <a:t>ARTICULO</a:t>
                      </a:r>
                      <a:r>
                        <a:rPr lang="es-ES" sz="1200" b="1" baseline="0" dirty="0"/>
                        <a:t> 1. Objeto. </a:t>
                      </a:r>
                      <a:r>
                        <a:rPr lang="es-ES" sz="1200" b="0" baseline="0" dirty="0"/>
                        <a:t>Promover, proteger y garantizar las modalidades del derecho a participar en la vida política, administrativa, económica, social y cultural, y así mismo a controlar el poder político.</a:t>
                      </a:r>
                    </a:p>
                    <a:p>
                      <a:endParaRPr lang="es-ES" sz="1200" b="0" baseline="0" dirty="0"/>
                    </a:p>
                    <a:p>
                      <a:r>
                        <a:rPr lang="es-ES" sz="1200" b="1" baseline="0" dirty="0"/>
                        <a:t>ARTICULO 2. </a:t>
                      </a:r>
                      <a:r>
                        <a:rPr lang="es-ES" sz="1200" b="0" baseline="0" dirty="0"/>
                        <a:t>Todo plan de desarrollo debe incluir medidas encaminadas a promover la participación de las personas en las decisiones que los afectan y el apoyo a las diferentes formas de organización de la sociedad. De igual manera </a:t>
                      </a:r>
                      <a:r>
                        <a:rPr lang="es-ES" sz="1200" b="1" baseline="0" dirty="0"/>
                        <a:t>los planes de gestión</a:t>
                      </a:r>
                      <a:r>
                        <a:rPr lang="es-ES" sz="1200" b="0" baseline="0" dirty="0"/>
                        <a:t>, harán explicita la forma como se facilitará y promoverá la participación de las personas en os asuntos de su competencia.</a:t>
                      </a:r>
                    </a:p>
                    <a:p>
                      <a:endParaRPr lang="es-ES" sz="1200" b="0" baseline="0" dirty="0"/>
                    </a:p>
                    <a:p>
                      <a:r>
                        <a:rPr lang="es-ES" sz="1200" b="0" baseline="0" dirty="0"/>
                        <a:t>TITULO IV DE LA RENDICIÓN DE CUENTAS</a:t>
                      </a:r>
                    </a:p>
                    <a:p>
                      <a:r>
                        <a:rPr lang="es-ES" sz="1200" b="0" baseline="0" dirty="0"/>
                        <a:t>TITULO V DEL CONTROL SOCIAL A LO PÚBLICO</a:t>
                      </a:r>
                    </a:p>
                    <a:p>
                      <a:r>
                        <a:rPr lang="es-ES" sz="1200" b="0" baseline="0" dirty="0"/>
                        <a:t>TITULO VII DE LA COORDINACIÓN Y PROMOCIÓN DE LA PARTICIPACIÓN</a:t>
                      </a:r>
                      <a:endParaRPr lang="es-ES" sz="1200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Título 2">
            <a:extLst>
              <a:ext uri="{FF2B5EF4-FFF2-40B4-BE49-F238E27FC236}">
                <a16:creationId xmlns:a16="http://schemas.microsoft.com/office/drawing/2014/main" xmlns="" id="{5298F208-8D11-9B49-A45C-D43E400D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5368835"/>
            <a:ext cx="6675120" cy="1182564"/>
          </a:xfrm>
        </p:spPr>
        <p:txBody>
          <a:bodyPr>
            <a:normAutofit/>
          </a:bodyPr>
          <a:lstStyle/>
          <a:p>
            <a:pPr lvl="0"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  <a:t>Marco Normativo PPSS</a:t>
            </a:r>
            <a:b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3100" b="1" dirty="0">
                <a:latin typeface="Arial" panose="020B0604020202020204" pitchFamily="34" charset="0"/>
                <a:cs typeface="Arial" panose="020B0604020202020204" pitchFamily="34" charset="0"/>
              </a:rPr>
              <a:t> Resolución 2063 de 2017</a:t>
            </a:r>
          </a:p>
        </p:txBody>
      </p:sp>
    </p:spTree>
    <p:extLst>
      <p:ext uri="{BB962C8B-B14F-4D97-AF65-F5344CB8AC3E}">
        <p14:creationId xmlns:p14="http://schemas.microsoft.com/office/powerpoint/2010/main" val="420746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64" y="4414571"/>
            <a:ext cx="2386669" cy="2386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4350187"/>
            <a:ext cx="2136342" cy="22203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9D86707-B69B-9449-B027-000287BFB44E}"/>
              </a:ext>
            </a:extLst>
          </p:cNvPr>
          <p:cNvSpPr/>
          <p:nvPr/>
        </p:nvSpPr>
        <p:spPr>
          <a:xfrm>
            <a:off x="4153988" y="556957"/>
            <a:ext cx="5934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1"/>
                </a:solidFill>
              </a:rPr>
              <a:t>ALCANCE DE LA PPSS</a:t>
            </a:r>
            <a:endParaRPr lang="es-CO" sz="3200" dirty="0">
              <a:solidFill>
                <a:schemeClr val="accent1"/>
              </a:solidFill>
            </a:endParaRPr>
          </a:p>
        </p:txBody>
      </p:sp>
      <p:sp>
        <p:nvSpPr>
          <p:cNvPr id="12" name="1 CuadroTexto">
            <a:extLst>
              <a:ext uri="{FF2B5EF4-FFF2-40B4-BE49-F238E27FC236}">
                <a16:creationId xmlns:a16="http://schemas.microsoft.com/office/drawing/2014/main" xmlns="" id="{C39F34C3-0A0B-4441-ABC2-1A9FC9DBB816}"/>
              </a:ext>
            </a:extLst>
          </p:cNvPr>
          <p:cNvSpPr txBox="1"/>
          <p:nvPr/>
        </p:nvSpPr>
        <p:spPr>
          <a:xfrm>
            <a:off x="389452" y="1693592"/>
            <a:ext cx="11393243" cy="34778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s-CO" sz="4000" dirty="0"/>
              <a:t>Reconoce  la </a:t>
            </a:r>
            <a:r>
              <a:rPr lang="es-CO" sz="4000" dirty="0">
                <a:solidFill>
                  <a:schemeClr val="accent1"/>
                </a:solidFill>
              </a:rPr>
              <a:t>Participación como derecho fundamental vinculado con el derecho fundamental a la salud.</a:t>
            </a:r>
            <a:r>
              <a:rPr lang="es-CO" sz="4000" dirty="0"/>
              <a:t> Estado garante y la ciudadanía hace parte de su construcción. Cobija a todo el territorio nacional y a </a:t>
            </a:r>
            <a:r>
              <a:rPr lang="es-CO" sz="4000" dirty="0">
                <a:solidFill>
                  <a:schemeClr val="accent1"/>
                </a:solidFill>
              </a:rPr>
              <a:t>todos los integrantes del Sistema.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9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695729">
            <a:off x="613292" y="797777"/>
            <a:ext cx="9144000" cy="3196787"/>
          </a:xfrm>
        </p:spPr>
        <p:txBody>
          <a:bodyPr>
            <a:normAutofit fontScale="90000"/>
          </a:bodyPr>
          <a:lstStyle/>
          <a:p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>LA </a:t>
            </a:r>
            <a:r>
              <a:rPr lang="es-ES" altLang="es-CO" b="1" dirty="0">
                <a:solidFill>
                  <a:srgbClr val="002060"/>
                </a:solidFill>
                <a:latin typeface="+mn-lt"/>
              </a:rPr>
              <a:t>PARTICIPACIÓN </a:t>
            </a:r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/>
            </a:r>
            <a:br>
              <a:rPr lang="es-ES" altLang="es-CO" sz="4800" b="1" dirty="0">
                <a:solidFill>
                  <a:srgbClr val="006600"/>
                </a:solidFill>
                <a:latin typeface="+mn-lt"/>
              </a:rPr>
            </a:br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>EN </a:t>
            </a:r>
            <a:r>
              <a:rPr lang="es-ES" altLang="es-CO" b="1" dirty="0">
                <a:solidFill>
                  <a:srgbClr val="006600"/>
                </a:solidFill>
                <a:latin typeface="+mn-lt"/>
              </a:rPr>
              <a:t>SALUD</a:t>
            </a:r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> ……</a:t>
            </a:r>
            <a:br>
              <a:rPr lang="es-ES" altLang="es-CO" sz="4800" b="1" dirty="0">
                <a:solidFill>
                  <a:srgbClr val="006600"/>
                </a:solidFill>
                <a:latin typeface="+mn-lt"/>
              </a:rPr>
            </a:br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>UN </a:t>
            </a:r>
            <a:r>
              <a:rPr lang="es-ES" altLang="es-CO" b="1" dirty="0">
                <a:solidFill>
                  <a:srgbClr val="C00000"/>
                </a:solidFill>
                <a:latin typeface="+mn-lt"/>
              </a:rPr>
              <a:t>DERECHO</a:t>
            </a:r>
            <a:r>
              <a:rPr lang="es-ES" altLang="es-CO" sz="4800" b="1" dirty="0">
                <a:solidFill>
                  <a:srgbClr val="006600"/>
                </a:solidFill>
                <a:latin typeface="+mn-lt"/>
              </a:rPr>
              <a:t> Y UN </a:t>
            </a:r>
            <a:r>
              <a:rPr lang="es-ES" altLang="es-CO" sz="6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DEBER </a:t>
            </a:r>
            <a:r>
              <a:rPr lang="es-ES" altLang="es-CO" sz="6600" b="1" dirty="0">
                <a:solidFill>
                  <a:srgbClr val="7030A0"/>
                </a:solidFill>
                <a:latin typeface="+mn-lt"/>
              </a:rPr>
              <a:t>CIUDADANO</a:t>
            </a:r>
            <a:endParaRPr lang="es-CO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6" name="Picture 2" descr="C:\Users\Personal\Desktop\images (3).jpg">
            <a:extLst>
              <a:ext uri="{FF2B5EF4-FFF2-40B4-BE49-F238E27FC236}">
                <a16:creationId xmlns:a16="http://schemas.microsoft.com/office/drawing/2014/main" xmlns="" id="{988BDA57-5F27-3A46-B8CD-798D4DC93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121">
            <a:off x="3000167" y="4001051"/>
            <a:ext cx="728448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64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6" y="5264465"/>
            <a:ext cx="2517155" cy="15367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950" y="5501423"/>
            <a:ext cx="2272937" cy="135657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xmlns="" id="{A644B502-7B4B-E246-83D8-3B2934DF76BD}"/>
              </a:ext>
            </a:extLst>
          </p:cNvPr>
          <p:cNvSpPr txBox="1">
            <a:spLocks/>
          </p:cNvSpPr>
          <p:nvPr/>
        </p:nvSpPr>
        <p:spPr>
          <a:xfrm>
            <a:off x="397565" y="718872"/>
            <a:ext cx="11541886" cy="9241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669900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/>
              <a:t>DEFICIENTE PARTICIPACION DE LA CIUDADANÍA EN LOS PROCESOS DE GESTION PUBLICA EN SALUD, SIN INCIDIR EN LAS DECISIONES PARA EL CUMPLIMIENTO DEL DERECHO FUNDAMENTAL A LA SALUD</a:t>
            </a:r>
            <a:endParaRPr lang="es-CO" sz="2000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xmlns="" id="{EA344B79-FE62-E341-BCAC-E715468B2CB6}"/>
              </a:ext>
            </a:extLst>
          </p:cNvPr>
          <p:cNvSpPr txBox="1">
            <a:spLocks/>
          </p:cNvSpPr>
          <p:nvPr/>
        </p:nvSpPr>
        <p:spPr>
          <a:xfrm>
            <a:off x="-15699" y="-287383"/>
            <a:ext cx="10857870" cy="109112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/>
              <a:t>MARCO SITUACIONAL</a:t>
            </a: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xmlns="" id="{5EBDAC19-9A5F-F042-B00F-95C3AF14ED84}"/>
              </a:ext>
            </a:extLst>
          </p:cNvPr>
          <p:cNvSpPr/>
          <p:nvPr/>
        </p:nvSpPr>
        <p:spPr>
          <a:xfrm>
            <a:off x="328004" y="2108587"/>
            <a:ext cx="2056567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000" dirty="0">
                <a:solidFill>
                  <a:prstClr val="black"/>
                </a:solidFill>
              </a:rPr>
              <a:t>Institu</a:t>
            </a:r>
            <a:r>
              <a:rPr lang="es-CO" sz="2000" b="1" dirty="0">
                <a:solidFill>
                  <a:prstClr val="black"/>
                </a:solidFill>
              </a:rPr>
              <a:t>c</a:t>
            </a:r>
            <a:r>
              <a:rPr lang="es-CO" sz="2000" dirty="0">
                <a:solidFill>
                  <a:prstClr val="black"/>
                </a:solidFill>
              </a:rPr>
              <a:t>ionalidad débil para promover y fortalecer la participación social en salud. No se asume la participación como fundamental para el derecho a la salud</a:t>
            </a:r>
          </a:p>
        </p:txBody>
      </p:sp>
      <p:sp>
        <p:nvSpPr>
          <p:cNvPr id="17" name="7 Rectángulo">
            <a:extLst>
              <a:ext uri="{FF2B5EF4-FFF2-40B4-BE49-F238E27FC236}">
                <a16:creationId xmlns:a16="http://schemas.microsoft.com/office/drawing/2014/main" xmlns="" id="{D971EE5B-2A7B-A84A-8B20-C37E9E97EF36}"/>
              </a:ext>
            </a:extLst>
          </p:cNvPr>
          <p:cNvSpPr/>
          <p:nvPr/>
        </p:nvSpPr>
        <p:spPr>
          <a:xfrm>
            <a:off x="9963800" y="3633248"/>
            <a:ext cx="1766646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CO" sz="2000" dirty="0">
                <a:ea typeface="Calibri"/>
                <a:cs typeface="Times New Roman"/>
              </a:rPr>
              <a:t>Planeación participativa en salud deficiente</a:t>
            </a:r>
          </a:p>
          <a:p>
            <a:pPr algn="ctr">
              <a:spcAft>
                <a:spcPts val="0"/>
              </a:spcAft>
            </a:pPr>
            <a:r>
              <a:rPr lang="es-CO" sz="2000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18" name="2 Rectángulo">
            <a:extLst>
              <a:ext uri="{FF2B5EF4-FFF2-40B4-BE49-F238E27FC236}">
                <a16:creationId xmlns:a16="http://schemas.microsoft.com/office/drawing/2014/main" xmlns="" id="{BB1CD864-1B10-4F4F-B8A4-2BAD38205C25}"/>
              </a:ext>
            </a:extLst>
          </p:cNvPr>
          <p:cNvSpPr/>
          <p:nvPr/>
        </p:nvSpPr>
        <p:spPr>
          <a:xfrm>
            <a:off x="2961579" y="2738738"/>
            <a:ext cx="177911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000" dirty="0">
                <a:solidFill>
                  <a:prstClr val="black"/>
                </a:solidFill>
              </a:rPr>
              <a:t>Procesos participativos débiles que  fragmentan a las poblaciones en lugar de aglutinarlas a la luz del derecho</a:t>
            </a:r>
          </a:p>
        </p:txBody>
      </p:sp>
      <p:sp>
        <p:nvSpPr>
          <p:cNvPr id="19" name="4 Rectángulo">
            <a:extLst>
              <a:ext uri="{FF2B5EF4-FFF2-40B4-BE49-F238E27FC236}">
                <a16:creationId xmlns:a16="http://schemas.microsoft.com/office/drawing/2014/main" xmlns="" id="{6C0FFA5D-177C-3C48-BAC9-D2F811B970CC}"/>
              </a:ext>
            </a:extLst>
          </p:cNvPr>
          <p:cNvSpPr/>
          <p:nvPr/>
        </p:nvSpPr>
        <p:spPr>
          <a:xfrm>
            <a:off x="5108970" y="3183796"/>
            <a:ext cx="205913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CO" sz="2000" dirty="0">
                <a:ea typeface="Calibri"/>
                <a:cs typeface="Times New Roman"/>
              </a:rPr>
              <a:t>Visión de la salud limitada al Sistema, a la enfermedad y a los servicios. No se asume la salud como bien público</a:t>
            </a:r>
          </a:p>
        </p:txBody>
      </p:sp>
      <p:sp>
        <p:nvSpPr>
          <p:cNvPr id="20" name="5 Rectángulo">
            <a:extLst>
              <a:ext uri="{FF2B5EF4-FFF2-40B4-BE49-F238E27FC236}">
                <a16:creationId xmlns:a16="http://schemas.microsoft.com/office/drawing/2014/main" xmlns="" id="{FCD31432-39AE-8E4E-8DB2-5B843C35BC52}"/>
              </a:ext>
            </a:extLst>
          </p:cNvPr>
          <p:cNvSpPr/>
          <p:nvPr/>
        </p:nvSpPr>
        <p:spPr>
          <a:xfrm>
            <a:off x="7536385" y="2946878"/>
            <a:ext cx="2059137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000" dirty="0">
                <a:solidFill>
                  <a:prstClr val="black"/>
                </a:solidFill>
              </a:rPr>
              <a:t>Veedurías con bajo impacto en el control por problemas en acceso, interpretación y análisis de la información </a:t>
            </a:r>
          </a:p>
        </p:txBody>
      </p:sp>
      <p:sp>
        <p:nvSpPr>
          <p:cNvPr id="21" name="10 Flecha abajo">
            <a:extLst>
              <a:ext uri="{FF2B5EF4-FFF2-40B4-BE49-F238E27FC236}">
                <a16:creationId xmlns:a16="http://schemas.microsoft.com/office/drawing/2014/main" xmlns="" id="{62D5253E-DAB3-2343-A08E-1AE12C09B681}"/>
              </a:ext>
            </a:extLst>
          </p:cNvPr>
          <p:cNvSpPr/>
          <p:nvPr/>
        </p:nvSpPr>
        <p:spPr>
          <a:xfrm rot="10800000">
            <a:off x="888272" y="1643027"/>
            <a:ext cx="888276" cy="4655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18 Flecha abajo">
            <a:extLst>
              <a:ext uri="{FF2B5EF4-FFF2-40B4-BE49-F238E27FC236}">
                <a16:creationId xmlns:a16="http://schemas.microsoft.com/office/drawing/2014/main" xmlns="" id="{CC96471F-7684-6541-A99D-97AF43D08DB9}"/>
              </a:ext>
            </a:extLst>
          </p:cNvPr>
          <p:cNvSpPr/>
          <p:nvPr/>
        </p:nvSpPr>
        <p:spPr>
          <a:xfrm rot="10800000">
            <a:off x="3347829" y="1747527"/>
            <a:ext cx="649403" cy="7082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19 Flecha abajo">
            <a:extLst>
              <a:ext uri="{FF2B5EF4-FFF2-40B4-BE49-F238E27FC236}">
                <a16:creationId xmlns:a16="http://schemas.microsoft.com/office/drawing/2014/main" xmlns="" id="{3D026409-E038-1947-9662-699CD1A19495}"/>
              </a:ext>
            </a:extLst>
          </p:cNvPr>
          <p:cNvSpPr/>
          <p:nvPr/>
        </p:nvSpPr>
        <p:spPr>
          <a:xfrm rot="10800000">
            <a:off x="5722664" y="1747526"/>
            <a:ext cx="704261" cy="13056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0 Flecha abajo">
            <a:extLst>
              <a:ext uri="{FF2B5EF4-FFF2-40B4-BE49-F238E27FC236}">
                <a16:creationId xmlns:a16="http://schemas.microsoft.com/office/drawing/2014/main" xmlns="" id="{05B2CBAA-CC2C-2D49-9275-5607D2244919}"/>
              </a:ext>
            </a:extLst>
          </p:cNvPr>
          <p:cNvSpPr/>
          <p:nvPr/>
        </p:nvSpPr>
        <p:spPr>
          <a:xfrm rot="10800000">
            <a:off x="7943348" y="1867214"/>
            <a:ext cx="782934" cy="788252"/>
          </a:xfrm>
          <a:prstGeom prst="downArrow">
            <a:avLst>
              <a:gd name="adj1" fmla="val 36652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1 Flecha abajo">
            <a:extLst>
              <a:ext uri="{FF2B5EF4-FFF2-40B4-BE49-F238E27FC236}">
                <a16:creationId xmlns:a16="http://schemas.microsoft.com/office/drawing/2014/main" xmlns="" id="{73A5BCAC-E1C3-8847-94A6-B6B18B9ACEA1}"/>
              </a:ext>
            </a:extLst>
          </p:cNvPr>
          <p:cNvSpPr/>
          <p:nvPr/>
        </p:nvSpPr>
        <p:spPr>
          <a:xfrm rot="10800000">
            <a:off x="10528957" y="1875806"/>
            <a:ext cx="582988" cy="14938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8148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66" y="4833256"/>
            <a:ext cx="2700767" cy="19679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4833256"/>
            <a:ext cx="2136342" cy="202463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9" name="2 Pergamino vertical">
            <a:extLst>
              <a:ext uri="{FF2B5EF4-FFF2-40B4-BE49-F238E27FC236}">
                <a16:creationId xmlns:a16="http://schemas.microsoft.com/office/drawing/2014/main" xmlns="" id="{31AFD8BB-FA2A-9A43-BF8E-0BD900B7D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785"/>
            <a:ext cx="10515600" cy="3553097"/>
          </a:xfrm>
          <a:prstGeom prst="verticalScroll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marL="0" indent="0" algn="ctr">
              <a:buNone/>
            </a:pPr>
            <a:r>
              <a:rPr lang="es-CO" sz="3600" b="1" dirty="0"/>
              <a:t>DESDE LA PPSS SE ENTIENDE LA PARTICIPACIÓN  SOCIAL COMO UN DERECHO VINCULADO CON EL DERECHO HUMANO FUNDAMENTAL A LA SALUD</a:t>
            </a:r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endParaRPr lang="es-CO" sz="2400" b="1" dirty="0"/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xmlns="" id="{F9F0162E-44D1-EE46-B57A-3270168CD488}"/>
              </a:ext>
            </a:extLst>
          </p:cNvPr>
          <p:cNvSpPr txBox="1"/>
          <p:nvPr/>
        </p:nvSpPr>
        <p:spPr>
          <a:xfrm>
            <a:off x="1787830" y="339634"/>
            <a:ext cx="879308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CO" sz="3600" b="1" dirty="0">
                <a:solidFill>
                  <a:prstClr val="black"/>
                </a:solidFill>
                <a:latin typeface="Arial"/>
                <a:cs typeface="Arial"/>
              </a:rPr>
              <a:t>MARCO CONCEPTUAL</a:t>
            </a:r>
          </a:p>
        </p:txBody>
      </p:sp>
    </p:spTree>
    <p:extLst>
      <p:ext uri="{BB962C8B-B14F-4D97-AF65-F5344CB8AC3E}">
        <p14:creationId xmlns:p14="http://schemas.microsoft.com/office/powerpoint/2010/main" val="3103634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401" y="5274366"/>
            <a:ext cx="1980367" cy="13651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" y="5486400"/>
            <a:ext cx="2037805" cy="136513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129991"/>
            <a:ext cx="10515600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latin typeface="+mn-lt"/>
              </a:rPr>
              <a:t>EJES ESTRATEGICOS PPSS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xmlns="" id="{8257EC07-804F-2440-994C-B8E3EB05695F}"/>
              </a:ext>
            </a:extLst>
          </p:cNvPr>
          <p:cNvSpPr txBox="1">
            <a:spLocks/>
          </p:cNvSpPr>
          <p:nvPr/>
        </p:nvSpPr>
        <p:spPr>
          <a:xfrm>
            <a:off x="397565" y="694144"/>
            <a:ext cx="11684586" cy="1288517"/>
          </a:xfrm>
          <a:prstGeom prst="rect">
            <a:avLst/>
          </a:prstGeom>
          <a:solidFill>
            <a:schemeClr val="accent5"/>
          </a:solidFill>
          <a:ln>
            <a:solidFill>
              <a:srgbClr val="669900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bg1"/>
                </a:solidFill>
              </a:rPr>
              <a:t>CIUDADANÍA PARTICIPANDO EN LOS PROCESOS DE GESTION PUBLICA EN SALUD E INCIDIENDO EN LAS DECISIONES PARA EL CUMPLIMIENTO DEL DERECHO FUNDAMENTAL A LA SALUD</a:t>
            </a:r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xmlns="" id="{F3AED0CF-FE50-2743-8F0C-97CB918B8AB5}"/>
              </a:ext>
            </a:extLst>
          </p:cNvPr>
          <p:cNvSpPr/>
          <p:nvPr/>
        </p:nvSpPr>
        <p:spPr>
          <a:xfrm>
            <a:off x="468858" y="2134712"/>
            <a:ext cx="2274342" cy="3785652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institucional</a:t>
            </a:r>
            <a:r>
              <a:rPr lang="es-CO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capacidades institucionales para la garantía del derecho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_tradnl" sz="2000" dirty="0">
                <a:solidFill>
                  <a:schemeClr val="bg1"/>
                </a:solidFill>
              </a:rPr>
              <a:t>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Recursos técnicos, logísticos, operativos financieros y humanos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2000" dirty="0"/>
          </a:p>
        </p:txBody>
      </p:sp>
      <p:sp>
        <p:nvSpPr>
          <p:cNvPr id="13" name="2 Rectángulo">
            <a:extLst>
              <a:ext uri="{FF2B5EF4-FFF2-40B4-BE49-F238E27FC236}">
                <a16:creationId xmlns:a16="http://schemas.microsoft.com/office/drawing/2014/main" xmlns="" id="{C2E40ECC-4AF3-3749-822B-4EFB5B5F6376}"/>
              </a:ext>
            </a:extLst>
          </p:cNvPr>
          <p:cNvSpPr/>
          <p:nvPr/>
        </p:nvSpPr>
        <p:spPr>
          <a:xfrm>
            <a:off x="3107554" y="2167569"/>
            <a:ext cx="2222092" cy="4739759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Empoderamiento de la ciudadanía y de las organizaciones sociales en salud,</a:t>
            </a:r>
            <a:r>
              <a:rPr lang="es-CO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dotar de herramientas a las organizaciones,  para impulsar su incidencia, exigencia y decisión en el marco de la gestión de las políticas, planes y programas en  salud</a:t>
            </a:r>
            <a:endParaRPr lang="es-CO" dirty="0"/>
          </a:p>
        </p:txBody>
      </p:sp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F43174EE-0144-434C-A66B-73580D9EFBA6}"/>
              </a:ext>
            </a:extLst>
          </p:cNvPr>
          <p:cNvSpPr/>
          <p:nvPr/>
        </p:nvSpPr>
        <p:spPr>
          <a:xfrm>
            <a:off x="5601236" y="2632221"/>
            <a:ext cx="2065337" cy="4093428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Impulso a la cultura de la salud, 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Apropiación de la ciudadanía en el ejercicio del cuidado y del autocuidado como elemento esencial para el cumplimiento del derecho a la salud</a:t>
            </a:r>
            <a:endParaRPr lang="es-CO" sz="2000" dirty="0"/>
          </a:p>
        </p:txBody>
      </p:sp>
      <p:sp>
        <p:nvSpPr>
          <p:cNvPr id="15" name="4 Rectángulo">
            <a:extLst>
              <a:ext uri="{FF2B5EF4-FFF2-40B4-BE49-F238E27FC236}">
                <a16:creationId xmlns:a16="http://schemas.microsoft.com/office/drawing/2014/main" xmlns="" id="{1393151D-F2DF-8641-A306-31D66930F260}"/>
              </a:ext>
            </a:extLst>
          </p:cNvPr>
          <p:cNvSpPr/>
          <p:nvPr/>
        </p:nvSpPr>
        <p:spPr>
          <a:xfrm>
            <a:off x="7871792" y="2652291"/>
            <a:ext cx="1788400" cy="230832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Control social en salud,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Control ciudadano sobre recursos, instituciones y actores del SGSSS, </a:t>
            </a:r>
            <a:endParaRPr lang="es-CO" dirty="0"/>
          </a:p>
        </p:txBody>
      </p:sp>
      <p:sp>
        <p:nvSpPr>
          <p:cNvPr id="16" name="4 Rectángulo">
            <a:extLst>
              <a:ext uri="{FF2B5EF4-FFF2-40B4-BE49-F238E27FC236}">
                <a16:creationId xmlns:a16="http://schemas.microsoft.com/office/drawing/2014/main" xmlns="" id="{D5562512-0617-9048-AD51-872B7E2A6BAE}"/>
              </a:ext>
            </a:extLst>
          </p:cNvPr>
          <p:cNvSpPr/>
          <p:nvPr/>
        </p:nvSpPr>
        <p:spPr>
          <a:xfrm>
            <a:off x="9749768" y="2044203"/>
            <a:ext cx="2102789" cy="4801314"/>
          </a:xfrm>
          <a:prstGeom prst="rect">
            <a:avLst/>
          </a:prstGeom>
          <a:solidFill>
            <a:schemeClr val="accent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Gestión y garantía en salud con participación en procesos de decisión, 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apropiación ciudadana de instrumentos de gestión del sector para impulsar la definición, implantación y control de políticas, programas, proyectos y servicios de salud.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39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784" y="4766667"/>
            <a:ext cx="1980367" cy="19803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4766667"/>
            <a:ext cx="1745406" cy="1814015"/>
          </a:xfrm>
          <a:prstGeom prst="rect">
            <a:avLst/>
          </a:prstGeom>
        </p:spPr>
      </p:pic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xmlns="" id="{3A58A587-8461-5142-9F2F-320E4FD591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170190"/>
              </p:ext>
            </p:extLst>
          </p:nvPr>
        </p:nvGraphicFramePr>
        <p:xfrm>
          <a:off x="1454146" y="522517"/>
          <a:ext cx="9283708" cy="582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8200" y="522517"/>
            <a:ext cx="3132909" cy="218331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ESTRATEGIAS </a:t>
            </a:r>
            <a:br>
              <a:rPr lang="es-CO" b="1" dirty="0"/>
            </a:br>
            <a:r>
              <a:rPr lang="es-CO" b="1" dirty="0"/>
              <a:t>OPERATIVAS</a:t>
            </a:r>
            <a:br>
              <a:rPr lang="es-CO" b="1" dirty="0"/>
            </a:br>
            <a:r>
              <a:rPr lang="es-CO" b="1" dirty="0"/>
              <a:t>PPSS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BB2D360-744C-8F47-9CF5-8CF094812B7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3A9D848-909A-A048-86FA-56BDDB0DFD5C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40CFE328-7C25-9D41-BA88-A240AB069B1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14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98124" y="11915776"/>
          <a:ext cx="11369998" cy="1006775"/>
        </p:xfrm>
        <a:graphic>
          <a:graphicData uri="http://schemas.openxmlformats.org/drawingml/2006/table">
            <a:tbl>
              <a:tblPr/>
              <a:tblGrid>
                <a:gridCol w="435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43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8291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5387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518501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1006775"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ES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75150" y="1477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5" y="5203366"/>
            <a:ext cx="2450815" cy="1345368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64" y="5336126"/>
            <a:ext cx="2386669" cy="13453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E73C901-5F6A-8045-8A12-66FE524E5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552450"/>
            <a:ext cx="10033000" cy="508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25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60655"/>
              </p:ext>
            </p:extLst>
          </p:nvPr>
        </p:nvGraphicFramePr>
        <p:xfrm>
          <a:off x="298124" y="11915776"/>
          <a:ext cx="11369998" cy="1006775"/>
        </p:xfrm>
        <a:graphic>
          <a:graphicData uri="http://schemas.openxmlformats.org/drawingml/2006/table">
            <a:tbl>
              <a:tblPr/>
              <a:tblGrid>
                <a:gridCol w="435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43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8291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5387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518501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1006775"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ES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75150" y="1477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5" y="5203366"/>
            <a:ext cx="2450815" cy="1345368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64" y="5336126"/>
            <a:ext cx="2386669" cy="13453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B1A3341-D161-3C4B-88C8-2502CD9F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5" y="415641"/>
            <a:ext cx="11369998" cy="50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98124" y="11915776"/>
          <a:ext cx="11369998" cy="1006775"/>
        </p:xfrm>
        <a:graphic>
          <a:graphicData uri="http://schemas.openxmlformats.org/drawingml/2006/table">
            <a:tbl>
              <a:tblPr/>
              <a:tblGrid>
                <a:gridCol w="435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7433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8291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538771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518501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</a:tblGrid>
              <a:tr h="1006775"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ES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s-CO" sz="900" b="0" i="0" dirty="0">
                        <a:solidFill>
                          <a:srgbClr val="073763"/>
                        </a:solidFill>
                        <a:effectLst/>
                      </a:endParaRPr>
                    </a:p>
                  </a:txBody>
                  <a:tcPr marL="35881" marR="35881" marT="17941" marB="1794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75150" y="1477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5" y="5181600"/>
            <a:ext cx="2450815" cy="1602660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464" y="5474676"/>
            <a:ext cx="2386669" cy="13453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AF70734-AC53-9B42-A477-B3FE09230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23" y="277087"/>
            <a:ext cx="11561367" cy="52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51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64" y="4414571"/>
            <a:ext cx="2386669" cy="2386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4350187"/>
            <a:ext cx="2136342" cy="2220318"/>
          </a:xfrm>
          <a:prstGeom prst="rect">
            <a:avLst/>
          </a:prstGeom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838200" y="391886"/>
            <a:ext cx="10515600" cy="5111977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endParaRPr lang="es-CO" dirty="0"/>
          </a:p>
          <a:p>
            <a:pPr marL="0" indent="0" algn="ctr" fontAlgn="base">
              <a:buNone/>
            </a:pPr>
            <a:r>
              <a:rPr lang="es-CO" dirty="0"/>
              <a:t>Todos los ciudadanos tienen derecho de expresar y decidir que tipo de salud corresponde a la mejor opción para todos, vinculando el derecho a la salud con el derecho a participar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s-CO" dirty="0"/>
          </a:p>
          <a:p>
            <a:pPr marL="0" indent="0" algn="ctr" fontAlgn="base">
              <a:buNone/>
            </a:pPr>
            <a:r>
              <a:rPr lang="es-CO" b="1" dirty="0">
                <a:solidFill>
                  <a:srgbClr val="00B050"/>
                </a:solidFill>
              </a:rPr>
              <a:t>SIN EL DERECHO A LA PARTICIPACIÓN NO ES POSIBLE EL DERECHO A LA SALUD</a:t>
            </a:r>
            <a:r>
              <a:rPr lang="en-US" dirty="0">
                <a:solidFill>
                  <a:srgbClr val="00B050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es-CO" dirty="0"/>
              <a:t>                                                            </a:t>
            </a:r>
            <a:r>
              <a:rPr lang="es-CO" sz="2000" dirty="0"/>
              <a:t>*Ministerio de Salud y Protección Social</a:t>
            </a:r>
            <a:r>
              <a:rPr lang="en-US" sz="2000" dirty="0"/>
              <a:t>​</a:t>
            </a:r>
          </a:p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146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464" y="4414571"/>
            <a:ext cx="2386669" cy="23866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8" y="4350187"/>
            <a:ext cx="2136342" cy="222031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23C3610-6C7A-0E47-9FEE-D865B6F1CE5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4248036-0396-E246-B47B-4A035952A61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5D90694F-8150-0F4C-A440-683A5B27E31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2BDF94A-6082-0A4A-8676-4A5792E1B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2" y="886266"/>
            <a:ext cx="8764172" cy="32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F863506-9236-EF4B-A3D9-91FE2613268F}"/>
              </a:ext>
            </a:extLst>
          </p:cNvPr>
          <p:cNvSpPr txBox="1"/>
          <p:nvPr/>
        </p:nvSpPr>
        <p:spPr>
          <a:xfrm>
            <a:off x="5303521" y="4350187"/>
            <a:ext cx="464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LILIANA ARIAS CORTÉS</a:t>
            </a:r>
          </a:p>
          <a:p>
            <a:r>
              <a:rPr lang="es-CO" sz="2400" dirty="0">
                <a:solidFill>
                  <a:schemeClr val="accent6">
                    <a:lumMod val="75000"/>
                  </a:schemeClr>
                </a:solidFill>
              </a:rPr>
              <a:t>Liliana.arias@antioquia.gov.co</a:t>
            </a:r>
          </a:p>
        </p:txBody>
      </p:sp>
    </p:spTree>
    <p:extLst>
      <p:ext uri="{BB962C8B-B14F-4D97-AF65-F5344CB8AC3E}">
        <p14:creationId xmlns:p14="http://schemas.microsoft.com/office/powerpoint/2010/main" val="405533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406401" y="515593"/>
            <a:ext cx="1125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Desde del año 1991, se crean en Colombia las condiciones necesarias para la expedición de una legislación que </a:t>
            </a:r>
            <a:r>
              <a:rPr lang="es-CO" sz="3600" b="1" dirty="0">
                <a:solidFill>
                  <a:schemeClr val="accent2"/>
                </a:solidFill>
              </a:rPr>
              <a:t>redefine</a:t>
            </a:r>
            <a:r>
              <a:rPr lang="es-CO" sz="3600" dirty="0">
                <a:solidFill>
                  <a:schemeClr val="accent2"/>
                </a:solidFill>
              </a:rPr>
              <a:t> </a:t>
            </a:r>
            <a:r>
              <a:rPr lang="es-CO" sz="3600" dirty="0"/>
              <a:t>el </a:t>
            </a:r>
            <a:r>
              <a:rPr lang="es-CO" sz="3600" b="1" dirty="0">
                <a:solidFill>
                  <a:srgbClr val="00823B"/>
                </a:solidFill>
              </a:rPr>
              <a:t>rol del ciudadano en la construcción de lo público</a:t>
            </a:r>
            <a:r>
              <a:rPr lang="es-CO" sz="3600" dirty="0"/>
              <a:t>. Al plantear que Colombia es un Estado Social de Derecho,  se confiere a la ciudadanía y a sus organizaciones la posibilidad de participar plenamente en las decisiones que afectan sus intereses.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2050" name="Picture 2" descr="D:\lariasc\Desktop\thumbnail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18" y="4295775"/>
            <a:ext cx="6411082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406401" y="515593"/>
            <a:ext cx="67055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/>
            <a:r>
              <a:rPr lang="es-CO" sz="3600" dirty="0">
                <a:solidFill>
                  <a:srgbClr val="000000"/>
                </a:solidFill>
              </a:rPr>
              <a:t>La participación ciudadana en la gestión pública constituye simultaneamente para los ciudadanos: </a:t>
            </a:r>
          </a:p>
          <a:p>
            <a:pPr marR="0" algn="just"/>
            <a:endParaRPr lang="es-CO" sz="3600" dirty="0">
              <a:solidFill>
                <a:srgbClr val="000000"/>
              </a:solidFill>
            </a:endParaRPr>
          </a:p>
          <a:p>
            <a:pPr marL="514350" marR="0" indent="-514350" algn="just">
              <a:buAutoNum type="alphaLcPeriod"/>
            </a:pPr>
            <a:r>
              <a:rPr lang="es-CO" sz="3600" b="1" dirty="0">
                <a:solidFill>
                  <a:schemeClr val="accent1"/>
                </a:solidFill>
              </a:rPr>
              <a:t>Un derecho activo exigible a los poderes públicos</a:t>
            </a:r>
          </a:p>
          <a:p>
            <a:pPr marL="514350" marR="0" indent="-514350" algn="just">
              <a:buAutoNum type="alphaLcPeriod"/>
            </a:pPr>
            <a:endParaRPr lang="es-CO" sz="3600" dirty="0">
              <a:solidFill>
                <a:srgbClr val="000000"/>
              </a:solidFill>
            </a:endParaRPr>
          </a:p>
          <a:p>
            <a:pPr marL="514350" marR="0" indent="-514350" algn="just">
              <a:buAutoNum type="alphaLcPeriod"/>
            </a:pPr>
            <a:r>
              <a:rPr lang="es-CO" sz="3600" b="1" dirty="0">
                <a:solidFill>
                  <a:srgbClr val="7030A0"/>
                </a:solidFill>
              </a:rPr>
              <a:t>Una responsabilidad cívica</a:t>
            </a:r>
            <a:endParaRPr lang="es-ES_tradnl" sz="3600" dirty="0">
              <a:solidFill>
                <a:prstClr val="black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9" name="Picture 2" descr="C:\Users\Personal\Desktop\images (4).jpg">
            <a:extLst>
              <a:ext uri="{FF2B5EF4-FFF2-40B4-BE49-F238E27FC236}">
                <a16:creationId xmlns:a16="http://schemas.microsoft.com/office/drawing/2014/main" xmlns="" id="{E7E6E628-E755-3D4A-9293-E853DE1E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69" y="827825"/>
            <a:ext cx="3065171" cy="40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7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406401" y="388593"/>
            <a:ext cx="1102159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La participación es un proceso de doble vía que requiere dos </a:t>
            </a:r>
            <a:r>
              <a:rPr lang="es-CO" sz="4000" b="1" dirty="0"/>
              <a:t>condiciones</a:t>
            </a:r>
            <a:r>
              <a:rPr lang="es-CO" sz="4000" dirty="0"/>
              <a:t>:</a:t>
            </a:r>
          </a:p>
          <a:p>
            <a:endParaRPr lang="es-CO" sz="3600" dirty="0"/>
          </a:p>
          <a:p>
            <a:pPr marL="457200" indent="-457200">
              <a:buAutoNum type="alphaLcPeriod"/>
            </a:pPr>
            <a:r>
              <a:rPr lang="es-CO" sz="3600" b="1" dirty="0">
                <a:solidFill>
                  <a:schemeClr val="accent2"/>
                </a:solidFill>
              </a:rPr>
              <a:t>Órganos públicos receptivos</a:t>
            </a:r>
            <a:r>
              <a:rPr lang="es-CO" sz="3600" dirty="0"/>
              <a:t> a las opiniones y propuestas de la sociedad.</a:t>
            </a:r>
          </a:p>
          <a:p>
            <a:pPr marL="457200" indent="-457200">
              <a:buAutoNum type="alphaLcPeriod"/>
            </a:pPr>
            <a:r>
              <a:rPr lang="es-CO" sz="3600" b="1" dirty="0">
                <a:solidFill>
                  <a:srgbClr val="00B050"/>
                </a:solidFill>
              </a:rPr>
              <a:t>Ciudadanos  y  comunidades</a:t>
            </a:r>
            <a:r>
              <a:rPr lang="es-CO" sz="3600" dirty="0"/>
              <a:t>, que conozcan, dialoguen, </a:t>
            </a:r>
            <a:r>
              <a:rPr lang="es-CO" sz="3600" b="1" dirty="0">
                <a:solidFill>
                  <a:srgbClr val="00B050"/>
                </a:solidFill>
              </a:rPr>
              <a:t>deliberen e incidan</a:t>
            </a:r>
            <a:r>
              <a:rPr lang="es-CO" sz="3600" dirty="0">
                <a:solidFill>
                  <a:srgbClr val="00B050"/>
                </a:solidFill>
              </a:rPr>
              <a:t> </a:t>
            </a:r>
            <a:r>
              <a:rPr lang="es-CO" sz="3600" dirty="0"/>
              <a:t>sobre las competencias de las instituciones estatales.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10" name="Picture 2" descr="C:\Users\Personal\Desktop\images (2).jpg">
            <a:extLst>
              <a:ext uri="{FF2B5EF4-FFF2-40B4-BE49-F238E27FC236}">
                <a16:creationId xmlns:a16="http://schemas.microsoft.com/office/drawing/2014/main" xmlns="" id="{B07FE1DA-F48C-FA40-B460-D491EB6C4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39" y="4570228"/>
            <a:ext cx="41727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406401" y="388593"/>
            <a:ext cx="110215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chemeClr val="accent6"/>
                </a:solidFill>
              </a:rPr>
              <a:t>Aprendiendo de los errrores</a:t>
            </a:r>
            <a:r>
              <a:rPr lang="es-CO" sz="4000" dirty="0"/>
              <a:t> ….</a:t>
            </a:r>
          </a:p>
          <a:p>
            <a:endParaRPr lang="es-CO" sz="3600" dirty="0"/>
          </a:p>
          <a:p>
            <a:pPr marL="571500" indent="-571500">
              <a:buFont typeface="Wingdings" pitchFamily="2" charset="2"/>
              <a:buChar char="ü"/>
            </a:pPr>
            <a:r>
              <a:rPr lang="es-CO" sz="3200" dirty="0"/>
              <a:t>No </a:t>
            </a:r>
            <a:r>
              <a:rPr lang="es-CO" sz="3200" b="1" dirty="0">
                <a:solidFill>
                  <a:srgbClr val="7030A0"/>
                </a:solidFill>
              </a:rPr>
              <a:t>escuchar </a:t>
            </a:r>
            <a:r>
              <a:rPr lang="es-CO" sz="3200" dirty="0"/>
              <a:t>al ciudadano genera desconfianza en el Estado.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CO" sz="3200" dirty="0"/>
              <a:t>Muchas soluciones a los problemas pueden ser </a:t>
            </a:r>
            <a:r>
              <a:rPr lang="es-CO" sz="3200" b="1" dirty="0">
                <a:solidFill>
                  <a:srgbClr val="FF0000"/>
                </a:solidFill>
              </a:rPr>
              <a:t>cocreadas</a:t>
            </a:r>
            <a:r>
              <a:rPr lang="es-CO" sz="3200" dirty="0"/>
              <a:t> con la ciudadanía.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s-CO" sz="3200" dirty="0"/>
              <a:t>La </a:t>
            </a:r>
            <a:r>
              <a:rPr lang="es-CO" sz="3200" b="1" dirty="0">
                <a:solidFill>
                  <a:srgbClr val="3AD1BC"/>
                </a:solidFill>
              </a:rPr>
              <a:t>transparencia</a:t>
            </a:r>
            <a:r>
              <a:rPr lang="es-CO" sz="3200" dirty="0"/>
              <a:t> es la llave que potencia la participación ciudadana y el control social. </a:t>
            </a:r>
          </a:p>
          <a:p>
            <a:endParaRPr lang="es-CO" sz="32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BD0ABDC-7FCF-9E4A-B9A4-15077A684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604" y="4398025"/>
            <a:ext cx="6814868" cy="198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2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406401" y="388593"/>
            <a:ext cx="1102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rgbClr val="00823B"/>
                </a:solidFill>
              </a:rPr>
              <a:t>Participación en Salud …</a:t>
            </a:r>
            <a:endParaRPr lang="es-CO" sz="3600" dirty="0">
              <a:solidFill>
                <a:srgbClr val="00823B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9" name="Picture 2" descr="C:\Users\Personal\Desktop\images (1).jpg">
            <a:extLst>
              <a:ext uri="{FF2B5EF4-FFF2-40B4-BE49-F238E27FC236}">
                <a16:creationId xmlns:a16="http://schemas.microsoft.com/office/drawing/2014/main" xmlns="" id="{B5A0F66D-87C8-0B41-90C9-A92AA464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8341"/>
            <a:ext cx="11074400" cy="12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F0E9DE-1FDE-FF44-AFCD-15EF475B6AF5}"/>
              </a:ext>
            </a:extLst>
          </p:cNvPr>
          <p:cNvSpPr txBox="1"/>
          <p:nvPr/>
        </p:nvSpPr>
        <p:spPr>
          <a:xfrm>
            <a:off x="2006600" y="2413000"/>
            <a:ext cx="9677400" cy="359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Servicio de Atención a la Comunidad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Consejo Territorial de Seguridad Social en Salud – CTSSS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Comité de Participación Comunitaria - COPACO –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Veedurías Ciudadanas / Control Social en Salud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Asociación de Usuarios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Comité de Ética Hospitalaria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Oficina de Información y Atención al Usuario en IPS</a:t>
            </a:r>
          </a:p>
          <a:p>
            <a:pPr marL="514350" indent="-51435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AutoNum type="arabicPeriod"/>
              <a:defRPr/>
            </a:pPr>
            <a:r>
              <a:rPr lang="es-ES_tradnl" sz="2600" dirty="0">
                <a:solidFill>
                  <a:prstClr val="black"/>
                </a:solidFill>
              </a:rPr>
              <a:t>Audiencia Ciudadana de Rendición Pública de Cuentas.</a:t>
            </a:r>
            <a:endParaRPr lang="es-CO" sz="2600" dirty="0"/>
          </a:p>
        </p:txBody>
      </p:sp>
    </p:spTree>
    <p:extLst>
      <p:ext uri="{BB962C8B-B14F-4D97-AF65-F5344CB8AC3E}">
        <p14:creationId xmlns:p14="http://schemas.microsoft.com/office/powerpoint/2010/main" val="332304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013634-E7BA-7348-9CA8-7A4E1EFA2833}"/>
              </a:ext>
            </a:extLst>
          </p:cNvPr>
          <p:cNvSpPr txBox="1"/>
          <p:nvPr/>
        </p:nvSpPr>
        <p:spPr>
          <a:xfrm>
            <a:off x="3657600" y="388593"/>
            <a:ext cx="8176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06600"/>
                </a:solidFill>
              </a:rPr>
              <a:t>Servicio de Atención a la </a:t>
            </a:r>
            <a:r>
              <a:rPr lang="es-ES_tradnl" sz="2800" b="1" dirty="0" err="1">
                <a:solidFill>
                  <a:srgbClr val="006600"/>
                </a:solidFill>
              </a:rPr>
              <a:t>Comuidad</a:t>
            </a:r>
            <a:r>
              <a:rPr lang="es-ES_tradnl" sz="2800" b="1" dirty="0">
                <a:solidFill>
                  <a:srgbClr val="006600"/>
                </a:solidFill>
              </a:rPr>
              <a:t> – SAC </a:t>
            </a:r>
            <a:r>
              <a:rPr lang="es-ES_tradnl" sz="3600" b="1" dirty="0">
                <a:solidFill>
                  <a:srgbClr val="006600"/>
                </a:solidFill>
              </a:rPr>
              <a:t>– </a:t>
            </a:r>
            <a:r>
              <a:rPr lang="es-ES_tradnl" sz="2400" dirty="0"/>
              <a:t>Decreto  780 de 2016</a:t>
            </a:r>
            <a:endParaRPr lang="es-CO" sz="2400" dirty="0">
              <a:solidFill>
                <a:srgbClr val="00823B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EF0E9DE-1FDE-FF44-AFCD-15EF475B6AF5}"/>
              </a:ext>
            </a:extLst>
          </p:cNvPr>
          <p:cNvSpPr txBox="1"/>
          <p:nvPr/>
        </p:nvSpPr>
        <p:spPr>
          <a:xfrm>
            <a:off x="173404" y="2915328"/>
            <a:ext cx="11815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600" dirty="0"/>
              <a:t>Canalizar y resolver las peticiones e inquietudes en salud de los ciudadanos.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600" dirty="0"/>
              <a:t>Garantizar y controlar que las IPS y EPS establezcan mecanismos de atención a los usuarios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altLang="es-CO" sz="2600" dirty="0">
                <a:ea typeface="Times New Roman" pitchFamily="18" charset="0"/>
                <a:cs typeface="Arial" charset="0"/>
              </a:rPr>
              <a:t>Promocionar los procesos de participación local en salud en el municipio.</a:t>
            </a:r>
            <a:endParaRPr lang="es-ES" altLang="es-CO" sz="2600" dirty="0">
              <a:solidFill>
                <a:prstClr val="black"/>
              </a:solidFill>
              <a:ea typeface="Times New Roman" pitchFamily="18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6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Permite </a:t>
            </a:r>
            <a:r>
              <a:rPr lang="es-ES" altLang="es-CO" sz="2600" b="1" dirty="0">
                <a:solidFill>
                  <a:srgbClr val="00823B"/>
                </a:solidFill>
                <a:ea typeface="Times New Roman" pitchFamily="18" charset="0"/>
                <a:cs typeface="Arial" charset="0"/>
              </a:rPr>
              <a:t>establecer indicadores sobre el funcionamiento del Sistema, la calidad y oportunidad de los servicios</a:t>
            </a:r>
            <a:r>
              <a:rPr lang="es-ES" altLang="es-CO" sz="26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; conocer la percepción de los usuarios y orientar la toma de decisiones frente a las responsabilidades de los diferentes actores.</a:t>
            </a:r>
            <a:endParaRPr lang="es-ES" altLang="es-CO" sz="2600" dirty="0">
              <a:ea typeface="Times New Roman" pitchFamily="18" charset="0"/>
              <a:cs typeface="Arial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2F5D4358-BFB8-004F-802E-B98D77A4A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4" y="120949"/>
            <a:ext cx="3077796" cy="175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3404" y="1948272"/>
            <a:ext cx="11660993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6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Unidad de </a:t>
            </a:r>
            <a:r>
              <a:rPr lang="es-ES" altLang="es-CO" sz="2600" b="1" dirty="0">
                <a:solidFill>
                  <a:srgbClr val="00823B"/>
                </a:solidFill>
                <a:ea typeface="Times New Roman" pitchFamily="18" charset="0"/>
                <a:cs typeface="Arial" charset="0"/>
              </a:rPr>
              <a:t>enlace</a:t>
            </a:r>
            <a:r>
              <a:rPr lang="es-ES" altLang="es-CO" sz="2600" dirty="0">
                <a:solidFill>
                  <a:srgbClr val="00823B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es-ES" altLang="es-CO" sz="26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entre la Secretaría o Dirección de Salud y la ciudadanía,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600" dirty="0">
                <a:solidFill>
                  <a:prstClr val="black"/>
                </a:solidFill>
                <a:ea typeface="Times New Roman" pitchFamily="18" charset="0"/>
                <a:cs typeface="Arial" charset="0"/>
              </a:rPr>
              <a:t>a través de la cual se pretende:</a:t>
            </a:r>
            <a:endParaRPr lang="es-ES" altLang="es-CO" sz="26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4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947BF10-5441-4445-8F56-B856A1435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629" y="4877633"/>
            <a:ext cx="1980367" cy="19803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62441B-A71A-7B4B-99EC-D3FD5358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7" y="5077622"/>
            <a:ext cx="1713041" cy="178037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628871A-FFF8-314A-BEE9-BD5348FAA1D7}"/>
              </a:ext>
            </a:extLst>
          </p:cNvPr>
          <p:cNvSpPr txBox="1"/>
          <p:nvPr/>
        </p:nvSpPr>
        <p:spPr>
          <a:xfrm>
            <a:off x="3498574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5E02C17-E7D5-2346-B70C-132AA658B02D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s-CO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CF0F61C-1D31-324A-9C41-16F9BA4D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175850"/>
            <a:ext cx="11591924" cy="7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3 Rectángulo">
            <a:extLst>
              <a:ext uri="{FF2B5EF4-FFF2-40B4-BE49-F238E27FC236}">
                <a16:creationId xmlns:a16="http://schemas.microsoft.com/office/drawing/2014/main" xmlns="" id="{82589C0C-379A-B447-9053-DED13E67C974}"/>
              </a:ext>
            </a:extLst>
          </p:cNvPr>
          <p:cNvSpPr/>
          <p:nvPr/>
        </p:nvSpPr>
        <p:spPr>
          <a:xfrm>
            <a:off x="425692" y="1072073"/>
            <a:ext cx="114141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es-ES" altLang="es-CO" sz="1600" dirty="0">
              <a:solidFill>
                <a:prstClr val="black"/>
              </a:solidFill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2400" dirty="0">
                <a:solidFill>
                  <a:prstClr val="black"/>
                </a:solidFill>
              </a:rPr>
              <a:t>Espacio para la </a:t>
            </a:r>
            <a:r>
              <a:rPr lang="es-ES" altLang="es-CO" sz="2400" b="1" dirty="0">
                <a:solidFill>
                  <a:srgbClr val="00823B"/>
                </a:solidFill>
              </a:rPr>
              <a:t>toma de decisiones y el desarrollo de políticas concertadas </a:t>
            </a:r>
            <a:r>
              <a:rPr lang="es-ES" altLang="es-CO" sz="2400" dirty="0">
                <a:solidFill>
                  <a:prstClr val="black"/>
                </a:solidFill>
              </a:rPr>
              <a:t>en el territorio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17B20588-6C87-0A4D-AB79-2E81209DB111}"/>
              </a:ext>
            </a:extLst>
          </p:cNvPr>
          <p:cNvSpPr txBox="1">
            <a:spLocks/>
          </p:cNvSpPr>
          <p:nvPr/>
        </p:nvSpPr>
        <p:spPr>
          <a:xfrm>
            <a:off x="829377" y="1717964"/>
            <a:ext cx="10956223" cy="487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El  Alcalde o su delegado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El Director Local de Salud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El  Secretario de Hacienda o su delegado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representante de las Empresa Promotoras de Salud – Subsidiado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representante de las Empresa Promotoras de Salud – Contributivo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representante de las Instituciones Prestadoras de Servicios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Dos representantes de los empleadores, uno de la pequeña y mediana  empresa y el otro de otras  formas asociativas  de trabajo.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Dos representantes de los trabajadores, un pensionado y un trabajador activo.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representante de los profesionales del  área de la salud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 Un representante del Ministerio de Trabajo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delegado de las Asociaciones de Usuarios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</a:pPr>
            <a:r>
              <a:rPr lang="es-ES" altLang="es-CO" sz="1900" dirty="0">
                <a:solidFill>
                  <a:prstClr val="black"/>
                </a:solidFill>
              </a:rPr>
              <a:t>Un  representante de las comunidades indígenas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altLang="es-CO" sz="19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900" dirty="0">
                <a:solidFill>
                  <a:prstClr val="black"/>
                </a:solidFill>
              </a:rPr>
              <a:t>Invitado permanente: Un  representante de las veedurías ciudadanas - Salud </a:t>
            </a:r>
            <a:endParaRPr lang="es-CO" altLang="es-CO" sz="1900" dirty="0">
              <a:solidFill>
                <a:prstClr val="black"/>
              </a:solidFill>
            </a:endParaRPr>
          </a:p>
          <a:p>
            <a:pPr marL="457200" indent="-457200"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lnSpc>
                <a:spcPct val="65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s-ES_tradnl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D3FB717-12B1-A74F-BAA2-09DE41D2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032000"/>
            <a:ext cx="3556000" cy="12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64720" y="651214"/>
            <a:ext cx="4662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CO" sz="1600" dirty="0">
                <a:solidFill>
                  <a:prstClr val="black"/>
                </a:solidFill>
              </a:rPr>
              <a:t>Acuerdos 25 de 1996 y  57 de 1997, Ley 1438 de 2011</a:t>
            </a:r>
          </a:p>
        </p:txBody>
      </p:sp>
    </p:spTree>
    <p:extLst>
      <p:ext uri="{BB962C8B-B14F-4D97-AF65-F5344CB8AC3E}">
        <p14:creationId xmlns:p14="http://schemas.microsoft.com/office/powerpoint/2010/main" val="4235652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LANEACION EN SALUD SSSA" id="{4662CCED-AC2A-F14D-84C9-EE9AFAEDACDA}" vid="{38B30DA1-5D69-A14F-ACAA-B4DC1920704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C6C538A577B1448DCE20727CBDE60F" ma:contentTypeVersion="7" ma:contentTypeDescription="Crear nuevo documento." ma:contentTypeScope="" ma:versionID="a7d93d6c6d6110d6b31e924b95f28f67">
  <xsd:schema xmlns:xsd="http://www.w3.org/2001/XMLSchema" xmlns:xs="http://www.w3.org/2001/XMLSchema" xmlns:p="http://schemas.microsoft.com/office/2006/metadata/properties" xmlns:ns2="bf2f65d3-ef8f-476e-b591-d07645c88b82" targetNamespace="http://schemas.microsoft.com/office/2006/metadata/properties" ma:root="true" ma:fieldsID="30c56be5f8e52a352373e75c6a0ddea1" ns2:_="">
    <xsd:import namespace="bf2f65d3-ef8f-476e-b591-d07645c88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f65d3-ef8f-476e-b591-d07645c88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03BF33-04FF-4E9B-92BA-9030A2592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2f65d3-ef8f-476e-b591-d07645c88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C27246-36F7-4078-9A2D-D8CB657DD85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f2f65d3-ef8f-476e-b591-d07645c88b8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E1BBB0-FE4A-4968-AD77-B7F537E324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477</TotalTime>
  <Words>1660</Words>
  <Application>Microsoft Office PowerPoint</Application>
  <PresentationFormat>Personalizado</PresentationFormat>
  <Paragraphs>224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Presentación de PowerPoint</vt:lpstr>
      <vt:lpstr>LA PARTICIPACIÓN  EN SALUD …… UN DERECHO Y UN DEBER CIUDADANO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 Marco Normativo PPSS  Resolución 2063 de 2017</vt:lpstr>
      <vt:lpstr>Presentación de PowerPoint</vt:lpstr>
      <vt:lpstr>Presentación de PowerPoint</vt:lpstr>
      <vt:lpstr>Presentación de PowerPoint</vt:lpstr>
      <vt:lpstr>EJES ESTRATEGICOS PPSS</vt:lpstr>
      <vt:lpstr>ESTRATEGIAS  OPERATIVAS PPSS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Rojas</dc:creator>
  <cp:lastModifiedBy>Usuario Siau1</cp:lastModifiedBy>
  <cp:revision>58</cp:revision>
  <dcterms:created xsi:type="dcterms:W3CDTF">2020-01-15T06:51:16Z</dcterms:created>
  <dcterms:modified xsi:type="dcterms:W3CDTF">2020-07-13T12:29:48Z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0x01010063C6C538A577B1448DCE20727CBDE60F</vt:lpwstr>
  </property>
</Properties>
</file>