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3" r:id="rId6"/>
    <p:sldId id="260" r:id="rId7"/>
    <p:sldId id="261" r:id="rId8"/>
    <p:sldId id="264" r:id="rId9"/>
    <p:sldId id="266" r:id="rId10"/>
    <p:sldId id="281" r:id="rId11"/>
    <p:sldId id="282" r:id="rId12"/>
    <p:sldId id="265"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58"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F42EEA-5E3E-4690-89BB-1A0888359330}" type="datetimeFigureOut">
              <a:rPr lang="es-CO" smtClean="0"/>
              <a:t>14/10/2021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297084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42EEA-5E3E-4690-89BB-1A0888359330}" type="datetimeFigureOut">
              <a:rPr lang="es-CO" smtClean="0"/>
              <a:t>14/10/2021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775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42EEA-5E3E-4690-89BB-1A0888359330}" type="datetimeFigureOut">
              <a:rPr lang="es-CO" smtClean="0"/>
              <a:t>14/10/2021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15337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42EEA-5E3E-4690-89BB-1A0888359330}" type="datetimeFigureOut">
              <a:rPr lang="es-CO" smtClean="0"/>
              <a:t>14/10/2021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115031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DF42EEA-5E3E-4690-89BB-1A0888359330}" type="datetimeFigureOut">
              <a:rPr lang="es-CO" smtClean="0"/>
              <a:t>14/10/2021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317204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F42EEA-5E3E-4690-89BB-1A0888359330}" type="datetimeFigureOut">
              <a:rPr lang="es-CO" smtClean="0"/>
              <a:t>14/10/2021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235497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F42EEA-5E3E-4690-89BB-1A0888359330}" type="datetimeFigureOut">
              <a:rPr lang="es-CO" smtClean="0"/>
              <a:t>14/10/2021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314970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F42EEA-5E3E-4690-89BB-1A0888359330}" type="datetimeFigureOut">
              <a:rPr lang="es-CO" smtClean="0"/>
              <a:t>14/10/2021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277234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42EEA-5E3E-4690-89BB-1A0888359330}" type="datetimeFigureOut">
              <a:rPr lang="es-CO" smtClean="0"/>
              <a:t>14/10/2021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202419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DF42EEA-5E3E-4690-89BB-1A0888359330}" type="datetimeFigureOut">
              <a:rPr lang="es-CO" smtClean="0"/>
              <a:t>14/10/2021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609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DF42EEA-5E3E-4690-89BB-1A0888359330}" type="datetimeFigureOut">
              <a:rPr lang="es-CO" smtClean="0"/>
              <a:t>14/10/2021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996E6D-7670-4F4D-89E0-E14BCE046093}" type="slidenum">
              <a:rPr lang="es-CO" smtClean="0"/>
              <a:t>‹Nº›</a:t>
            </a:fld>
            <a:endParaRPr lang="es-CO"/>
          </a:p>
        </p:txBody>
      </p:sp>
    </p:spTree>
    <p:extLst>
      <p:ext uri="{BB962C8B-B14F-4D97-AF65-F5344CB8AC3E}">
        <p14:creationId xmlns:p14="http://schemas.microsoft.com/office/powerpoint/2010/main" val="141126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42EEA-5E3E-4690-89BB-1A0888359330}" type="datetimeFigureOut">
              <a:rPr lang="es-CO" smtClean="0"/>
              <a:t>14/10/2021</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96E6D-7670-4F4D-89E0-E14BCE046093}" type="slidenum">
              <a:rPr lang="es-CO" smtClean="0"/>
              <a:t>‹Nº›</a:t>
            </a:fld>
            <a:endParaRPr lang="es-CO"/>
          </a:p>
        </p:txBody>
      </p:sp>
    </p:spTree>
    <p:extLst>
      <p:ext uri="{BB962C8B-B14F-4D97-AF65-F5344CB8AC3E}">
        <p14:creationId xmlns:p14="http://schemas.microsoft.com/office/powerpoint/2010/main" val="561786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erritoriosisben.sisben.gov.co/Identity/Account/Login?ReturnUrl=/Reportes/ReporteadorT"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Tree>
    <p:extLst>
      <p:ext uri="{BB962C8B-B14F-4D97-AF65-F5344CB8AC3E}">
        <p14:creationId xmlns:p14="http://schemas.microsoft.com/office/powerpoint/2010/main" val="302200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 y="0"/>
            <a:ext cx="9135777" cy="6858000"/>
          </a:xfrm>
          <a:prstGeom prst="rect">
            <a:avLst/>
          </a:prstGeom>
          <a:noFill/>
        </p:spPr>
      </p:pic>
      <p:pic>
        <p:nvPicPr>
          <p:cNvPr id="6" name="Marcador de contenido 5">
            <a:extLst>
              <a:ext uri="{FF2B5EF4-FFF2-40B4-BE49-F238E27FC236}">
                <a16:creationId xmlns:a16="http://schemas.microsoft.com/office/drawing/2014/main" xmlns="" id="{2F344D56-0E06-492F-977E-721BC9F31FC1}"/>
              </a:ext>
            </a:extLst>
          </p:cNvPr>
          <p:cNvPicPr>
            <a:picLocks noGrp="1" noChangeAspect="1"/>
          </p:cNvPicPr>
          <p:nvPr>
            <p:ph idx="1"/>
          </p:nvPr>
        </p:nvPicPr>
        <p:blipFill rotWithShape="1">
          <a:blip r:embed="rId4"/>
          <a:srcRect l="9155" r="8942" b="7519"/>
          <a:stretch/>
        </p:blipFill>
        <p:spPr>
          <a:xfrm>
            <a:off x="775282" y="1510761"/>
            <a:ext cx="7593435" cy="4822927"/>
          </a:xfrm>
        </p:spPr>
      </p:pic>
      <p:sp>
        <p:nvSpPr>
          <p:cNvPr id="9" name="CuadroTexto 8">
            <a:extLst>
              <a:ext uri="{FF2B5EF4-FFF2-40B4-BE49-F238E27FC236}">
                <a16:creationId xmlns:a16="http://schemas.microsoft.com/office/drawing/2014/main" xmlns="" id="{2E6F94AE-EE03-4138-A32C-A03B8E8E2222}"/>
              </a:ext>
            </a:extLst>
          </p:cNvPr>
          <p:cNvSpPr txBox="1"/>
          <p:nvPr/>
        </p:nvSpPr>
        <p:spPr>
          <a:xfrm>
            <a:off x="2608975" y="570451"/>
            <a:ext cx="4295163" cy="1107996"/>
          </a:xfrm>
          <a:prstGeom prst="rect">
            <a:avLst/>
          </a:prstGeom>
          <a:noFill/>
        </p:spPr>
        <p:txBody>
          <a:bodyPr wrap="square" rtlCol="0">
            <a:spAutoFit/>
          </a:bodyPr>
          <a:lstStyle/>
          <a:p>
            <a:pPr algn="ctr"/>
            <a:r>
              <a:rPr lang="es-CO" sz="2400" b="1" dirty="0"/>
              <a:t>POBLACIÓN ENCUESTADA HASTA LA FECHA</a:t>
            </a:r>
          </a:p>
          <a:p>
            <a:endParaRPr lang="es-CO" dirty="0"/>
          </a:p>
        </p:txBody>
      </p:sp>
    </p:spTree>
    <p:extLst>
      <p:ext uri="{BB962C8B-B14F-4D97-AF65-F5344CB8AC3E}">
        <p14:creationId xmlns:p14="http://schemas.microsoft.com/office/powerpoint/2010/main" val="202869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pic>
        <p:nvPicPr>
          <p:cNvPr id="17" name="Marcador de contenido 16">
            <a:extLst>
              <a:ext uri="{FF2B5EF4-FFF2-40B4-BE49-F238E27FC236}">
                <a16:creationId xmlns:a16="http://schemas.microsoft.com/office/drawing/2014/main" xmlns="" id="{B0307241-6EFD-4A06-AB85-2A4C8B432C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47" t="21034" r="2240" b="18842"/>
          <a:stretch/>
        </p:blipFill>
        <p:spPr>
          <a:xfrm>
            <a:off x="809536" y="2122415"/>
            <a:ext cx="7524925" cy="2315361"/>
          </a:xfrm>
        </p:spPr>
      </p:pic>
      <p:pic>
        <p:nvPicPr>
          <p:cNvPr id="18" name="Imagen 17">
            <a:extLst>
              <a:ext uri="{FF2B5EF4-FFF2-40B4-BE49-F238E27FC236}">
                <a16:creationId xmlns:a16="http://schemas.microsoft.com/office/drawing/2014/main" xmlns="" id="{E18C60DD-8E06-4099-B362-55666CECF80A}"/>
              </a:ext>
            </a:extLst>
          </p:cNvPr>
          <p:cNvPicPr>
            <a:picLocks noChangeAspect="1"/>
          </p:cNvPicPr>
          <p:nvPr/>
        </p:nvPicPr>
        <p:blipFill>
          <a:blip r:embed="rId4"/>
          <a:stretch>
            <a:fillRect/>
          </a:stretch>
        </p:blipFill>
        <p:spPr>
          <a:xfrm>
            <a:off x="5570290" y="5057555"/>
            <a:ext cx="2697177" cy="1502636"/>
          </a:xfrm>
          <a:prstGeom prst="rect">
            <a:avLst/>
          </a:prstGeom>
        </p:spPr>
      </p:pic>
    </p:spTree>
    <p:extLst>
      <p:ext uri="{BB962C8B-B14F-4D97-AF65-F5344CB8AC3E}">
        <p14:creationId xmlns:p14="http://schemas.microsoft.com/office/powerpoint/2010/main" val="27590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pic>
        <p:nvPicPr>
          <p:cNvPr id="10" name="Imagen 9">
            <a:extLst>
              <a:ext uri="{FF2B5EF4-FFF2-40B4-BE49-F238E27FC236}">
                <a16:creationId xmlns:a16="http://schemas.microsoft.com/office/drawing/2014/main" xmlns="" id="{8EAE5FC8-008C-4185-BAAC-4206AFAC50D3}"/>
              </a:ext>
            </a:extLst>
          </p:cNvPr>
          <p:cNvPicPr>
            <a:picLocks noChangeAspect="1"/>
          </p:cNvPicPr>
          <p:nvPr/>
        </p:nvPicPr>
        <p:blipFill>
          <a:blip r:embed="rId3"/>
          <a:stretch>
            <a:fillRect/>
          </a:stretch>
        </p:blipFill>
        <p:spPr>
          <a:xfrm>
            <a:off x="5713283" y="1120180"/>
            <a:ext cx="2826847" cy="4617640"/>
          </a:xfrm>
          <a:prstGeom prst="rect">
            <a:avLst/>
          </a:prstGeom>
        </p:spPr>
      </p:pic>
      <p:sp>
        <p:nvSpPr>
          <p:cNvPr id="8" name="Título 7">
            <a:extLst>
              <a:ext uri="{FF2B5EF4-FFF2-40B4-BE49-F238E27FC236}">
                <a16:creationId xmlns:a16="http://schemas.microsoft.com/office/drawing/2014/main" xmlns="" id="{0EB2B6A3-423C-4EDD-B8AF-51DA76CFA4C0}"/>
              </a:ext>
            </a:extLst>
          </p:cNvPr>
          <p:cNvSpPr>
            <a:spLocks noGrp="1"/>
          </p:cNvSpPr>
          <p:nvPr>
            <p:ph type="title"/>
          </p:nvPr>
        </p:nvSpPr>
        <p:spPr>
          <a:xfrm>
            <a:off x="298108" y="2579820"/>
            <a:ext cx="5590962" cy="1325563"/>
          </a:xfrm>
        </p:spPr>
        <p:txBody>
          <a:bodyPr>
            <a:noAutofit/>
          </a:bodyPr>
          <a:lstStyle/>
          <a:p>
            <a:pPr algn="ctr"/>
            <a:r>
              <a:rPr lang="es-CO" sz="8000" b="1" dirty="0"/>
              <a:t>PREGUNTAS FRECUENTES</a:t>
            </a:r>
          </a:p>
        </p:txBody>
      </p:sp>
    </p:spTree>
    <p:extLst>
      <p:ext uri="{BB962C8B-B14F-4D97-AF65-F5344CB8AC3E}">
        <p14:creationId xmlns:p14="http://schemas.microsoft.com/office/powerpoint/2010/main" val="229514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822791"/>
            <a:ext cx="7886700" cy="1325563"/>
          </a:xfrm>
        </p:spPr>
        <p:txBody>
          <a:bodyPr>
            <a:normAutofit fontScale="90000"/>
          </a:bodyPr>
          <a:lstStyle/>
          <a:p>
            <a:pPr algn="ctr"/>
            <a:r>
              <a:rPr lang="es-CO" sz="5000" b="1" dirty="0"/>
              <a:t>¿Para qué sirve el Sisbén y para qué se usa?</a:t>
            </a:r>
          </a:p>
        </p:txBody>
      </p:sp>
      <p:sp>
        <p:nvSpPr>
          <p:cNvPr id="3" name="Marcador de contenido 2"/>
          <p:cNvSpPr>
            <a:spLocks noGrp="1"/>
          </p:cNvSpPr>
          <p:nvPr>
            <p:ph idx="1"/>
          </p:nvPr>
        </p:nvSpPr>
        <p:spPr>
          <a:xfrm>
            <a:off x="628649" y="2325687"/>
            <a:ext cx="7886700" cy="3886854"/>
          </a:xfrm>
        </p:spPr>
        <p:txBody>
          <a:bodyPr>
            <a:normAutofit fontScale="77500" lnSpcReduction="20000"/>
          </a:bodyPr>
          <a:lstStyle/>
          <a:p>
            <a:pPr algn="just">
              <a:buFont typeface="Wingdings" panose="05000000000000000000" pitchFamily="2" charset="2"/>
              <a:buChar char="Ø"/>
            </a:pPr>
            <a:r>
              <a:rPr lang="es-CO" dirty="0"/>
              <a:t>Facilitar la clasificación de los posibles beneficiarios de programas sociales de manera rápida, objetiva, uniforme y equitativa. </a:t>
            </a:r>
          </a:p>
          <a:p>
            <a:pPr algn="just">
              <a:buFont typeface="Wingdings" panose="05000000000000000000" pitchFamily="2" charset="2"/>
              <a:buChar char="Ø"/>
            </a:pPr>
            <a:r>
              <a:rPr lang="es-CO" dirty="0"/>
              <a:t>Permitir la elaboración de diagnósticos socioeconómicos precisos de la población para apoyar la planeación nacional y territorial, y el diseño e implementación de programas sociales. </a:t>
            </a:r>
          </a:p>
          <a:p>
            <a:pPr algn="just">
              <a:buFont typeface="Wingdings" panose="05000000000000000000" pitchFamily="2" charset="2"/>
              <a:buChar char="Ø"/>
            </a:pPr>
            <a:r>
              <a:rPr lang="es-CO" dirty="0"/>
              <a:t>Contribuir al fortalecimiento institucional, mediante la disposición de un sistema moderno de información social que permita mejorar la identificación de la población.</a:t>
            </a:r>
          </a:p>
          <a:p>
            <a:pPr algn="just">
              <a:buFont typeface="Wingdings" panose="05000000000000000000" pitchFamily="2" charset="2"/>
              <a:buChar char="Ø"/>
            </a:pPr>
            <a:r>
              <a:rPr lang="es-MX" dirty="0"/>
              <a:t>Definir las zonas prioritarias de atención para orientar la focalización del gasto social de los departamentos, distritos y municipios para reducir la pobreza y desigualdad en el país.</a:t>
            </a:r>
            <a:endParaRPr lang="es-CO" dirty="0"/>
          </a:p>
        </p:txBody>
      </p:sp>
    </p:spTree>
    <p:extLst>
      <p:ext uri="{BB962C8B-B14F-4D97-AF65-F5344CB8AC3E}">
        <p14:creationId xmlns:p14="http://schemas.microsoft.com/office/powerpoint/2010/main" val="192744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822791"/>
            <a:ext cx="7886700" cy="1325563"/>
          </a:xfrm>
        </p:spPr>
        <p:txBody>
          <a:bodyPr>
            <a:normAutofit fontScale="90000"/>
          </a:bodyPr>
          <a:lstStyle/>
          <a:p>
            <a:pPr algn="ctr"/>
            <a:r>
              <a:rPr lang="es-MX" sz="5000" b="1" dirty="0"/>
              <a:t>¿Estar en el Sisbén me permite acceder a los programas sociales?</a:t>
            </a:r>
            <a:endParaRPr lang="es-CO" sz="5000" b="1" dirty="0"/>
          </a:p>
        </p:txBody>
      </p:sp>
      <p:sp>
        <p:nvSpPr>
          <p:cNvPr id="3" name="Marcador de contenido 2"/>
          <p:cNvSpPr>
            <a:spLocks noGrp="1"/>
          </p:cNvSpPr>
          <p:nvPr>
            <p:ph idx="1"/>
          </p:nvPr>
        </p:nvSpPr>
        <p:spPr>
          <a:xfrm>
            <a:off x="628649" y="2736748"/>
            <a:ext cx="7886700" cy="2909043"/>
          </a:xfrm>
        </p:spPr>
        <p:txBody>
          <a:bodyPr>
            <a:normAutofit/>
          </a:bodyPr>
          <a:lstStyle/>
          <a:p>
            <a:pPr marL="0" indent="0" algn="just">
              <a:buNone/>
            </a:pPr>
            <a:r>
              <a:rPr lang="es-MX" dirty="0"/>
              <a:t>Estar incluido en la base del Sisbén no garantiza el acceso a los programas sociales, pues las entidades que los administran establecen los requisitos para que las personas accedan a estos. Esto incluye la clasificación en el Sisbén, la identificación de sus beneficiarios y las condiciones de ingreso, permanencia y salida.</a:t>
            </a:r>
            <a:endParaRPr lang="es-CO" dirty="0"/>
          </a:p>
        </p:txBody>
      </p:sp>
    </p:spTree>
    <p:extLst>
      <p:ext uri="{BB962C8B-B14F-4D97-AF65-F5344CB8AC3E}">
        <p14:creationId xmlns:p14="http://schemas.microsoft.com/office/powerpoint/2010/main" val="268482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822791"/>
            <a:ext cx="7886700" cy="1325563"/>
          </a:xfrm>
        </p:spPr>
        <p:txBody>
          <a:bodyPr>
            <a:normAutofit fontScale="90000"/>
          </a:bodyPr>
          <a:lstStyle/>
          <a:p>
            <a:pPr algn="ctr"/>
            <a:r>
              <a:rPr lang="es-MX" sz="5000" b="1" dirty="0"/>
              <a:t>¿Quiénes son los responsables de la inclusión en los programas sociales? </a:t>
            </a:r>
            <a:endParaRPr lang="es-CO" sz="5000" b="1" dirty="0"/>
          </a:p>
        </p:txBody>
      </p:sp>
      <p:sp>
        <p:nvSpPr>
          <p:cNvPr id="3" name="Marcador de contenido 2"/>
          <p:cNvSpPr>
            <a:spLocks noGrp="1"/>
          </p:cNvSpPr>
          <p:nvPr>
            <p:ph idx="1"/>
          </p:nvPr>
        </p:nvSpPr>
        <p:spPr>
          <a:xfrm>
            <a:off x="628649" y="2736748"/>
            <a:ext cx="7886700" cy="3538217"/>
          </a:xfrm>
        </p:spPr>
        <p:txBody>
          <a:bodyPr>
            <a:normAutofit fontScale="85000" lnSpcReduction="20000"/>
          </a:bodyPr>
          <a:lstStyle/>
          <a:p>
            <a:pPr marL="0" indent="0" algn="just">
              <a:buNone/>
            </a:pPr>
            <a:r>
              <a:rPr lang="es-MX" dirty="0"/>
              <a:t>El DNP no es el que define el ingreso de las personas a los programas sociales sino la entidad ejecutora del programa, dichas entidades son las encargadas de establecer los requisitos que se deben cumplir para poder acceder a estos, incluyendo su clasificación en el Sisbén. Son igualmente responsables de identificar a sus beneficiarios finales con base en su presupuesto y en su capacidad para atender a la población. Un ejemplo de esto es que el Ministerio de Salud define los beneficiarios del Régimen Subsidiado en Salud. </a:t>
            </a:r>
          </a:p>
          <a:p>
            <a:pPr marL="0" indent="0" algn="just">
              <a:buNone/>
            </a:pPr>
            <a:endParaRPr lang="es-MX" dirty="0"/>
          </a:p>
          <a:p>
            <a:pPr marL="0" indent="0" algn="ctr">
              <a:buNone/>
            </a:pPr>
            <a:r>
              <a:rPr lang="es-MX" sz="2000" i="1" dirty="0"/>
              <a:t>El Decreto 441 del 2017 establece: Artículo 2.2.8.1.2. Sisbén y programas sociales. El Sisbén opera a través de un sistema de información y es neutral frente a los programas sociales.</a:t>
            </a:r>
          </a:p>
        </p:txBody>
      </p:sp>
    </p:spTree>
    <p:extLst>
      <p:ext uri="{BB962C8B-B14F-4D97-AF65-F5344CB8AC3E}">
        <p14:creationId xmlns:p14="http://schemas.microsoft.com/office/powerpoint/2010/main" val="29258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822791"/>
            <a:ext cx="7886700" cy="1325563"/>
          </a:xfrm>
        </p:spPr>
        <p:txBody>
          <a:bodyPr>
            <a:normAutofit fontScale="90000"/>
          </a:bodyPr>
          <a:lstStyle/>
          <a:p>
            <a:pPr algn="ctr"/>
            <a:r>
              <a:rPr lang="es-MX" sz="5000" b="1" dirty="0"/>
              <a:t>¿Se pueden encuestar los lugares especiales de alojamiento? </a:t>
            </a:r>
            <a:endParaRPr lang="es-CO" sz="5000" b="1" dirty="0"/>
          </a:p>
        </p:txBody>
      </p:sp>
      <p:sp>
        <p:nvSpPr>
          <p:cNvPr id="3" name="Marcador de contenido 2"/>
          <p:cNvSpPr>
            <a:spLocks noGrp="1"/>
          </p:cNvSpPr>
          <p:nvPr>
            <p:ph idx="1"/>
          </p:nvPr>
        </p:nvSpPr>
        <p:spPr>
          <a:xfrm>
            <a:off x="628649" y="2736748"/>
            <a:ext cx="7886700" cy="3538217"/>
          </a:xfrm>
        </p:spPr>
        <p:txBody>
          <a:bodyPr>
            <a:normAutofit/>
          </a:bodyPr>
          <a:lstStyle/>
          <a:p>
            <a:pPr marL="0" indent="0" algn="just">
              <a:buNone/>
            </a:pPr>
            <a:r>
              <a:rPr lang="es-MX" sz="2000" i="1" dirty="0"/>
              <a:t>La metodología de aplicación del Sisbén, consignada en los diferentes manuales establece: Además de las viviendas particulares que son espacios independientes y separados destinados a ser habitados por una o más personas y en los cuales se aplica la encuesta del Sisbén, existen edificaciones especiales denominadas lugares especiales de alojamiento (LEA). Los LEA no se clasifican como un tipo de vivienda. Los LEA son edificaciones en donde vive –duerme– un grupo de personas, por lo general no parientes, que participan de una vida en común por razones de</a:t>
            </a:r>
          </a:p>
          <a:p>
            <a:pPr marL="0" indent="0" algn="just">
              <a:buNone/>
            </a:pPr>
            <a:r>
              <a:rPr lang="es-MX" sz="2000" i="1" dirty="0"/>
              <a:t>estudio, trabajo, culto religioso, disciplina militar, procesos de rehabilitación carcelaria o carencia de un hogar, entre otras.</a:t>
            </a:r>
          </a:p>
          <a:p>
            <a:pPr marL="0" indent="0" algn="just">
              <a:buNone/>
            </a:pPr>
            <a:endParaRPr lang="es-MX" sz="2000" i="1" dirty="0"/>
          </a:p>
        </p:txBody>
      </p:sp>
    </p:spTree>
    <p:extLst>
      <p:ext uri="{BB962C8B-B14F-4D97-AF65-F5344CB8AC3E}">
        <p14:creationId xmlns:p14="http://schemas.microsoft.com/office/powerpoint/2010/main" val="325000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3" name="Marcador de contenido 2"/>
          <p:cNvSpPr>
            <a:spLocks noGrp="1"/>
          </p:cNvSpPr>
          <p:nvPr>
            <p:ph idx="1"/>
          </p:nvPr>
        </p:nvSpPr>
        <p:spPr>
          <a:xfrm>
            <a:off x="628649" y="855678"/>
            <a:ext cx="7886700" cy="5419288"/>
          </a:xfrm>
        </p:spPr>
        <p:txBody>
          <a:bodyPr>
            <a:normAutofit fontScale="92500" lnSpcReduction="20000"/>
          </a:bodyPr>
          <a:lstStyle/>
          <a:p>
            <a:pPr marL="0" indent="0" algn="just">
              <a:buNone/>
            </a:pPr>
            <a:r>
              <a:rPr lang="es-MX" sz="2000" i="1" dirty="0"/>
              <a:t>En los LEA no se aplica la encuesta del Sisbén. Técnicamente no permite identificar conceptos tales como vivienda, tipo de vivienda, hogar o jefe de hogar. Se consideran lugares especiales de alojamiento:</a:t>
            </a:r>
          </a:p>
          <a:p>
            <a:pPr marL="0" indent="0" algn="just">
              <a:buNone/>
            </a:pPr>
            <a:endParaRPr lang="es-MX" sz="2000" i="1" dirty="0"/>
          </a:p>
          <a:p>
            <a:pPr algn="just"/>
            <a:r>
              <a:rPr lang="es-MX" sz="2000" i="1" dirty="0"/>
              <a:t>Cárcel o centro de rehabilitación penitenciario</a:t>
            </a:r>
          </a:p>
          <a:p>
            <a:pPr algn="just"/>
            <a:r>
              <a:rPr lang="es-MX" sz="2000" i="1" dirty="0"/>
              <a:t>Centro de rehabilitación no penitenciario</a:t>
            </a:r>
          </a:p>
          <a:p>
            <a:pPr algn="just"/>
            <a:r>
              <a:rPr lang="es-MX" sz="2000" i="1" dirty="0"/>
              <a:t>Albergue infantil u orfanato</a:t>
            </a:r>
          </a:p>
          <a:p>
            <a:pPr algn="just"/>
            <a:r>
              <a:rPr lang="es-MX" sz="2000" i="1" dirty="0"/>
              <a:t>Asilo de ancianos u hogar geriátrico</a:t>
            </a:r>
          </a:p>
          <a:p>
            <a:pPr algn="just"/>
            <a:r>
              <a:rPr lang="es-MX" sz="2000" i="1" dirty="0"/>
              <a:t>Convento, seminario o monasterio</a:t>
            </a:r>
          </a:p>
          <a:p>
            <a:pPr algn="just"/>
            <a:r>
              <a:rPr lang="es-MX" sz="2000" i="1" dirty="0"/>
              <a:t>Internado de estudio</a:t>
            </a:r>
          </a:p>
          <a:p>
            <a:pPr algn="just"/>
            <a:r>
              <a:rPr lang="es-MX" sz="2000" i="1" dirty="0"/>
              <a:t>Cuartel, guarnición o estación de policía</a:t>
            </a:r>
          </a:p>
          <a:p>
            <a:pPr algn="just"/>
            <a:r>
              <a:rPr lang="es-MX" sz="2000" i="1" dirty="0"/>
              <a:t>Campamento de trabajo</a:t>
            </a:r>
          </a:p>
          <a:p>
            <a:pPr algn="just"/>
            <a:r>
              <a:rPr lang="es-MX" sz="2000" i="1" dirty="0"/>
              <a:t>Lugar para alojar habitantes de la calle</a:t>
            </a:r>
          </a:p>
          <a:p>
            <a:pPr algn="just"/>
            <a:r>
              <a:rPr lang="es-MX" sz="2000" i="1" dirty="0"/>
              <a:t>Casa de lenocinio o prostíbulo</a:t>
            </a:r>
          </a:p>
          <a:p>
            <a:pPr algn="just"/>
            <a:r>
              <a:rPr lang="es-MX" sz="2000" i="1" dirty="0"/>
              <a:t>Albergue de desplazados</a:t>
            </a:r>
          </a:p>
          <a:p>
            <a:pPr algn="just"/>
            <a:r>
              <a:rPr lang="es-MX" sz="2000" i="1" dirty="0"/>
              <a:t>Albergue de reinsertados</a:t>
            </a:r>
          </a:p>
          <a:p>
            <a:pPr algn="just"/>
            <a:r>
              <a:rPr lang="es-MX" sz="2000" i="1" dirty="0"/>
              <a:t>Albergues temporales por desastres naturales</a:t>
            </a:r>
          </a:p>
          <a:p>
            <a:pPr marL="0" indent="0" algn="just">
              <a:buNone/>
            </a:pPr>
            <a:endParaRPr lang="es-MX" sz="2000" i="1" dirty="0"/>
          </a:p>
        </p:txBody>
      </p:sp>
    </p:spTree>
    <p:extLst>
      <p:ext uri="{BB962C8B-B14F-4D97-AF65-F5344CB8AC3E}">
        <p14:creationId xmlns:p14="http://schemas.microsoft.com/office/powerpoint/2010/main" val="208664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1015738"/>
            <a:ext cx="7886700" cy="1325563"/>
          </a:xfrm>
        </p:spPr>
        <p:txBody>
          <a:bodyPr>
            <a:normAutofit fontScale="90000"/>
          </a:bodyPr>
          <a:lstStyle/>
          <a:p>
            <a:pPr algn="ctr"/>
            <a:r>
              <a:rPr lang="es-MX" sz="5000" b="1" dirty="0"/>
              <a:t>¿Se pueden hacer encuestas del Sisbén a la población víctima del conflicto? </a:t>
            </a:r>
            <a:endParaRPr lang="es-CO" sz="5000" b="1" dirty="0"/>
          </a:p>
        </p:txBody>
      </p:sp>
      <p:sp>
        <p:nvSpPr>
          <p:cNvPr id="3" name="Marcador de contenido 2"/>
          <p:cNvSpPr>
            <a:spLocks noGrp="1"/>
          </p:cNvSpPr>
          <p:nvPr>
            <p:ph idx="1"/>
          </p:nvPr>
        </p:nvSpPr>
        <p:spPr>
          <a:xfrm>
            <a:off x="628649" y="2736748"/>
            <a:ext cx="7886700" cy="3538217"/>
          </a:xfrm>
        </p:spPr>
        <p:txBody>
          <a:bodyPr>
            <a:normAutofit lnSpcReduction="10000"/>
          </a:bodyPr>
          <a:lstStyle/>
          <a:p>
            <a:pPr marL="0" indent="0" algn="just">
              <a:buNone/>
            </a:pPr>
            <a:r>
              <a:rPr lang="es-MX" sz="2000" i="1" dirty="0"/>
              <a:t>Si, la metodología de aplicación y operación del Sisbén permite que las personas víctimas del conflicto armado residentes en hogares particulares queden registradas en la base del Sisbén sin perder su condición de víctima ya que el sistema de identificación de víctimas del conflicto armado previsto por las normas vigentes es el Registro Único Víctimas (</a:t>
            </a:r>
            <a:r>
              <a:rPr lang="es-MX" sz="2000" i="1" dirty="0" err="1"/>
              <a:t>RUV</a:t>
            </a:r>
            <a:r>
              <a:rPr lang="es-MX" sz="2000" i="1" dirty="0"/>
              <a:t>). Sin embargo, es importante tener en cuenta que de acuerdo con lo planteado en el Plan Nacional de Desarrollo “Pacto por Colombia, pacto por la equidad”, el Sisbén es una fuente de información adicional al </a:t>
            </a:r>
            <a:r>
              <a:rPr lang="es-MX" sz="2000" i="1" dirty="0" err="1"/>
              <a:t>RUV</a:t>
            </a:r>
            <a:r>
              <a:rPr lang="es-MX" sz="2000" i="1" dirty="0"/>
              <a:t> que contribuye a la caracterización de la población víctima de acuerdo con la normatividad y jurisprudencia existente sobre la focalización y priorización de esta población. Las víctimas a quienes se les aplique la encuesta no recibirán un tratamiento especial dentro de la base del Sisbén o en su clasificación por su condición de víctima del conflicto armado.</a:t>
            </a:r>
          </a:p>
          <a:p>
            <a:pPr marL="0" indent="0" algn="just">
              <a:buNone/>
            </a:pPr>
            <a:endParaRPr lang="es-MX" sz="2000" i="1" dirty="0"/>
          </a:p>
        </p:txBody>
      </p:sp>
    </p:spTree>
    <p:extLst>
      <p:ext uri="{BB962C8B-B14F-4D97-AF65-F5344CB8AC3E}">
        <p14:creationId xmlns:p14="http://schemas.microsoft.com/office/powerpoint/2010/main" val="429445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1098958"/>
            <a:ext cx="8405768" cy="1266737"/>
          </a:xfrm>
        </p:spPr>
        <p:txBody>
          <a:bodyPr>
            <a:normAutofit/>
          </a:bodyPr>
          <a:lstStyle/>
          <a:p>
            <a:pPr algn="ctr"/>
            <a:r>
              <a:rPr lang="es-MX" sz="4000" b="1" dirty="0"/>
              <a:t>¿Por qué se actualiza el Sisbén?</a:t>
            </a:r>
            <a:endParaRPr lang="es-CO" sz="4000" b="1" dirty="0"/>
          </a:p>
        </p:txBody>
      </p:sp>
      <p:sp>
        <p:nvSpPr>
          <p:cNvPr id="3" name="Marcador de contenido 2"/>
          <p:cNvSpPr>
            <a:spLocks noGrp="1"/>
          </p:cNvSpPr>
          <p:nvPr>
            <p:ph idx="1"/>
          </p:nvPr>
        </p:nvSpPr>
        <p:spPr>
          <a:xfrm>
            <a:off x="536632" y="2441196"/>
            <a:ext cx="8070734" cy="2239861"/>
          </a:xfrm>
        </p:spPr>
        <p:txBody>
          <a:bodyPr>
            <a:normAutofit/>
          </a:bodyPr>
          <a:lstStyle/>
          <a:p>
            <a:pPr marL="0" indent="0" algn="just">
              <a:buNone/>
            </a:pPr>
            <a:r>
              <a:rPr lang="es-MX" i="1" dirty="0"/>
              <a:t>Porque las condiciones de vida de los hogares cambian en el tiempo y los programas sociales requieren información confiable y actual para priorizar sus ayudas. EL 74% de los registros del Sisbén no se actualizaba desde 2011.</a:t>
            </a:r>
          </a:p>
        </p:txBody>
      </p:sp>
    </p:spTree>
    <p:extLst>
      <p:ext uri="{BB962C8B-B14F-4D97-AF65-F5344CB8AC3E}">
        <p14:creationId xmlns:p14="http://schemas.microsoft.com/office/powerpoint/2010/main" val="241107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3" name="Subtítulo 2"/>
          <p:cNvSpPr>
            <a:spLocks noGrp="1"/>
          </p:cNvSpPr>
          <p:nvPr>
            <p:ph type="subTitle" idx="1"/>
          </p:nvPr>
        </p:nvSpPr>
        <p:spPr>
          <a:xfrm>
            <a:off x="1142999" y="3429000"/>
            <a:ext cx="6858000" cy="768256"/>
          </a:xfrm>
        </p:spPr>
        <p:txBody>
          <a:bodyPr>
            <a:normAutofit/>
          </a:bodyPr>
          <a:lstStyle/>
          <a:p>
            <a:r>
              <a:rPr lang="es-CO" sz="4400" b="1" dirty="0">
                <a:latin typeface="Aharoni" panose="02010803020104030203" pitchFamily="2" charset="-79"/>
                <a:cs typeface="Aharoni" panose="02010803020104030203" pitchFamily="2" charset="-79"/>
              </a:rPr>
              <a:t>CONOCE EL SISBÉN IV</a:t>
            </a:r>
          </a:p>
        </p:txBody>
      </p:sp>
      <p:sp>
        <p:nvSpPr>
          <p:cNvPr id="4" name="Marcador de contenido 2"/>
          <p:cNvSpPr txBox="1">
            <a:spLocks/>
          </p:cNvSpPr>
          <p:nvPr/>
        </p:nvSpPr>
        <p:spPr>
          <a:xfrm>
            <a:off x="537882" y="4034118"/>
            <a:ext cx="8243047" cy="2299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CO" dirty="0"/>
          </a:p>
          <a:p>
            <a:r>
              <a:rPr lang="es-CO" sz="2000" i="1" dirty="0"/>
              <a:t>El Sistema de Identificación de Potenciales Beneficiarios de Programas Sociales, que permite clasificar a la población de acuerdo con sus condiciones de vida e ingresos. Esta clasificación se utiliza para focalizar la inversión social y garantizar que esta sea asignada a quienes más lo necesitan.</a:t>
            </a:r>
          </a:p>
        </p:txBody>
      </p:sp>
      <p:pic>
        <p:nvPicPr>
          <p:cNvPr id="6" name="Imagen 5">
            <a:extLst>
              <a:ext uri="{FF2B5EF4-FFF2-40B4-BE49-F238E27FC236}">
                <a16:creationId xmlns:a16="http://schemas.microsoft.com/office/drawing/2014/main" xmlns="" id="{A903E7EA-95A4-46A4-80E5-E525ECA41FC1}"/>
              </a:ext>
            </a:extLst>
          </p:cNvPr>
          <p:cNvPicPr>
            <a:picLocks noChangeAspect="1"/>
          </p:cNvPicPr>
          <p:nvPr/>
        </p:nvPicPr>
        <p:blipFill>
          <a:blip r:embed="rId3"/>
          <a:stretch>
            <a:fillRect/>
          </a:stretch>
        </p:blipFill>
        <p:spPr>
          <a:xfrm>
            <a:off x="6753137" y="2045907"/>
            <a:ext cx="1803633" cy="1004830"/>
          </a:xfrm>
          <a:prstGeom prst="rect">
            <a:avLst/>
          </a:prstGeom>
        </p:spPr>
      </p:pic>
    </p:spTree>
    <p:extLst>
      <p:ext uri="{BB962C8B-B14F-4D97-AF65-F5344CB8AC3E}">
        <p14:creationId xmlns:p14="http://schemas.microsoft.com/office/powerpoint/2010/main" val="2329954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1098958"/>
            <a:ext cx="8405768" cy="1266737"/>
          </a:xfrm>
        </p:spPr>
        <p:txBody>
          <a:bodyPr>
            <a:normAutofit/>
          </a:bodyPr>
          <a:lstStyle/>
          <a:p>
            <a:pPr algn="ctr"/>
            <a:r>
              <a:rPr lang="es-MX" sz="4000" b="1" dirty="0"/>
              <a:t>¿Qué beneficios trae el nuevo Sisbén?</a:t>
            </a:r>
            <a:endParaRPr lang="es-CO" sz="4000" b="1" dirty="0"/>
          </a:p>
        </p:txBody>
      </p:sp>
      <p:sp>
        <p:nvSpPr>
          <p:cNvPr id="3" name="Marcador de contenido 2"/>
          <p:cNvSpPr>
            <a:spLocks noGrp="1"/>
          </p:cNvSpPr>
          <p:nvPr>
            <p:ph idx="1"/>
          </p:nvPr>
        </p:nvSpPr>
        <p:spPr>
          <a:xfrm>
            <a:off x="536632" y="2441196"/>
            <a:ext cx="8070734" cy="2239861"/>
          </a:xfrm>
        </p:spPr>
        <p:txBody>
          <a:bodyPr>
            <a:normAutofit/>
          </a:bodyPr>
          <a:lstStyle/>
          <a:p>
            <a:pPr marL="0" indent="0" algn="just">
              <a:buNone/>
            </a:pPr>
            <a:r>
              <a:rPr lang="es-MX" i="1" dirty="0"/>
              <a:t>El Sisbén IV permite ubicar fácilmente a los hogares encuestados. Esto permitirá avanzar en la construcción de mapas de pobreza por municipio para ubicar más fácilmente a los hogares que requieren atención de los programas sociales.</a:t>
            </a:r>
          </a:p>
        </p:txBody>
      </p:sp>
    </p:spTree>
    <p:extLst>
      <p:ext uri="{BB962C8B-B14F-4D97-AF65-F5344CB8AC3E}">
        <p14:creationId xmlns:p14="http://schemas.microsoft.com/office/powerpoint/2010/main" val="201299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666925"/>
            <a:ext cx="8405768" cy="1266737"/>
          </a:xfrm>
        </p:spPr>
        <p:txBody>
          <a:bodyPr>
            <a:normAutofit/>
          </a:bodyPr>
          <a:lstStyle/>
          <a:p>
            <a:pPr algn="ctr"/>
            <a:r>
              <a:rPr lang="es-MX" sz="4000" b="1" dirty="0"/>
              <a:t>¿Qué cambia con el nuevo Sisbén?</a:t>
            </a:r>
            <a:endParaRPr lang="es-CO" sz="4000" b="1" dirty="0"/>
          </a:p>
        </p:txBody>
      </p:sp>
      <p:sp>
        <p:nvSpPr>
          <p:cNvPr id="3" name="Marcador de contenido 2"/>
          <p:cNvSpPr>
            <a:spLocks noGrp="1"/>
          </p:cNvSpPr>
          <p:nvPr>
            <p:ph idx="1"/>
          </p:nvPr>
        </p:nvSpPr>
        <p:spPr>
          <a:xfrm>
            <a:off x="536632" y="2021746"/>
            <a:ext cx="8070734" cy="3909270"/>
          </a:xfrm>
        </p:spPr>
        <p:txBody>
          <a:bodyPr>
            <a:normAutofit fontScale="92500" lnSpcReduction="20000"/>
          </a:bodyPr>
          <a:lstStyle/>
          <a:p>
            <a:pPr marL="0" indent="0" algn="just">
              <a:buNone/>
            </a:pPr>
            <a:r>
              <a:rPr lang="es-MX" i="1" dirty="0"/>
              <a:t>El Sisbén IV tiene un cambio de enfoque. Se pasa de un enfoque centrado en las condiciones de vida a un enfoque que permite aproximarse a la capacidad de generar ingresos de los hogares, y a sus condiciones de vida, así como a las condiciones de su entorno.</a:t>
            </a:r>
          </a:p>
          <a:p>
            <a:pPr marL="0" indent="0" algn="just">
              <a:buNone/>
            </a:pPr>
            <a:endParaRPr lang="es-MX" i="1" dirty="0"/>
          </a:p>
          <a:p>
            <a:pPr marL="0" indent="0" algn="just">
              <a:buNone/>
            </a:pPr>
            <a:r>
              <a:rPr lang="es-MX" i="1" dirty="0"/>
              <a:t>Otro cambio del nuevo Sisbén está en la recolección de información, pues pasa de papel a dispositivos móviles de captura (dispositivos celulares acondicionados con software específico para Sisbén). Esto permitirá aumentar la calidad, seguridad y manipulación de la información suministrada por los hogares.</a:t>
            </a:r>
          </a:p>
        </p:txBody>
      </p:sp>
    </p:spTree>
    <p:extLst>
      <p:ext uri="{BB962C8B-B14F-4D97-AF65-F5344CB8AC3E}">
        <p14:creationId xmlns:p14="http://schemas.microsoft.com/office/powerpoint/2010/main" val="65612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926984"/>
            <a:ext cx="8405768" cy="1266737"/>
          </a:xfrm>
        </p:spPr>
        <p:txBody>
          <a:bodyPr>
            <a:normAutofit fontScale="90000"/>
          </a:bodyPr>
          <a:lstStyle/>
          <a:p>
            <a:pPr algn="ctr"/>
            <a:r>
              <a:rPr lang="es-MX" sz="4000" b="1" dirty="0"/>
              <a:t>¿Por qué se cambia de puntajes a clasificación por grupos denominados en letras?</a:t>
            </a:r>
            <a:endParaRPr lang="es-CO" sz="4000" b="1" dirty="0"/>
          </a:p>
        </p:txBody>
      </p:sp>
      <p:sp>
        <p:nvSpPr>
          <p:cNvPr id="3" name="Marcador de contenido 2"/>
          <p:cNvSpPr>
            <a:spLocks noGrp="1"/>
          </p:cNvSpPr>
          <p:nvPr>
            <p:ph idx="1"/>
          </p:nvPr>
        </p:nvSpPr>
        <p:spPr>
          <a:xfrm>
            <a:off x="536632" y="2810312"/>
            <a:ext cx="8070734" cy="3120704"/>
          </a:xfrm>
        </p:spPr>
        <p:txBody>
          <a:bodyPr>
            <a:normAutofit/>
          </a:bodyPr>
          <a:lstStyle/>
          <a:p>
            <a:pPr marL="0" indent="0" algn="just">
              <a:buNone/>
            </a:pPr>
            <a:r>
              <a:rPr lang="es-MX" i="1" dirty="0"/>
              <a:t>Para simplificar el sistema de información y avanzar a unas clasificaciones por grupos que tienen una relación directa con la forma como se mide la pobreza en Colombia. A su vez, los subgrupos permiten establecer las diferencias en un determinado grupo poblacional para que los programas sociales focalicen mejor sus apoyos.</a:t>
            </a:r>
          </a:p>
        </p:txBody>
      </p:sp>
    </p:spTree>
    <p:extLst>
      <p:ext uri="{BB962C8B-B14F-4D97-AF65-F5344CB8AC3E}">
        <p14:creationId xmlns:p14="http://schemas.microsoft.com/office/powerpoint/2010/main" val="335182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926984"/>
            <a:ext cx="8405768" cy="1266737"/>
          </a:xfrm>
        </p:spPr>
        <p:txBody>
          <a:bodyPr>
            <a:normAutofit fontScale="90000"/>
          </a:bodyPr>
          <a:lstStyle/>
          <a:p>
            <a:pPr algn="ctr"/>
            <a:r>
              <a:rPr lang="es-MX" sz="4000" b="1" dirty="0"/>
              <a:t>¿A qué letra equivale un puntaje de 30 puntos, según la nueva metodología, por ejemplo?</a:t>
            </a:r>
            <a:endParaRPr lang="es-CO" sz="4000" b="1" dirty="0"/>
          </a:p>
        </p:txBody>
      </p:sp>
      <p:sp>
        <p:nvSpPr>
          <p:cNvPr id="3" name="Marcador de contenido 2"/>
          <p:cNvSpPr>
            <a:spLocks noGrp="1"/>
          </p:cNvSpPr>
          <p:nvPr>
            <p:ph idx="1"/>
          </p:nvPr>
        </p:nvSpPr>
        <p:spPr>
          <a:xfrm>
            <a:off x="536632" y="2810312"/>
            <a:ext cx="8070734" cy="3120704"/>
          </a:xfrm>
        </p:spPr>
        <p:txBody>
          <a:bodyPr>
            <a:normAutofit fontScale="92500"/>
          </a:bodyPr>
          <a:lstStyle/>
          <a:p>
            <a:pPr marL="0" indent="0" algn="just">
              <a:buNone/>
            </a:pPr>
            <a:r>
              <a:rPr lang="es-MX" i="1" dirty="0"/>
              <a:t>Con la nueva metodología no es posible comparar los puntajes de Sisbén III con los grupos de Sisbén IV. Es un error hacerlo porque con el Sisbén IV se están analizando la capacidad de generar ingresos de los hogares a partir de factores económicos y sociales como educación, empleo, salud, composición, características de la vivienda y del hogar, entre otras relacionadas con el entorno, variables que antes no se tenían en cuenta en el Sisbén III.</a:t>
            </a:r>
          </a:p>
        </p:txBody>
      </p:sp>
    </p:spTree>
    <p:extLst>
      <p:ext uri="{BB962C8B-B14F-4D97-AF65-F5344CB8AC3E}">
        <p14:creationId xmlns:p14="http://schemas.microsoft.com/office/powerpoint/2010/main" val="245068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926984"/>
            <a:ext cx="8405768" cy="1266737"/>
          </a:xfrm>
        </p:spPr>
        <p:txBody>
          <a:bodyPr>
            <a:normAutofit fontScale="90000"/>
          </a:bodyPr>
          <a:lstStyle/>
          <a:p>
            <a:pPr algn="ctr"/>
            <a:r>
              <a:rPr lang="es-MX" sz="4000" b="1" dirty="0"/>
              <a:t>¿Cuáles son los parámetros que se tuvieron en cuenta para hacer esta agrupación?</a:t>
            </a:r>
            <a:endParaRPr lang="es-CO" sz="4000" b="1" dirty="0"/>
          </a:p>
        </p:txBody>
      </p:sp>
      <p:sp>
        <p:nvSpPr>
          <p:cNvPr id="3" name="Marcador de contenido 2"/>
          <p:cNvSpPr>
            <a:spLocks noGrp="1"/>
          </p:cNvSpPr>
          <p:nvPr>
            <p:ph idx="1"/>
          </p:nvPr>
        </p:nvSpPr>
        <p:spPr>
          <a:xfrm>
            <a:off x="536632" y="2810312"/>
            <a:ext cx="8070734" cy="3120704"/>
          </a:xfrm>
        </p:spPr>
        <p:txBody>
          <a:bodyPr>
            <a:normAutofit/>
          </a:bodyPr>
          <a:lstStyle/>
          <a:p>
            <a:pPr marL="0" indent="0" algn="just">
              <a:buNone/>
            </a:pPr>
            <a:r>
              <a:rPr lang="es-MX" i="1" dirty="0"/>
              <a:t>El nuevo enfoque del Sisbén se centra en la capacidad de generar ingresos de los hogares a partir de sus condiciones sociales y económicas. Esta agrupación tendrá también en cuenta las diferencias que existen en el poder adquisitivo entre las regiones del país.</a:t>
            </a:r>
          </a:p>
        </p:txBody>
      </p:sp>
    </p:spTree>
    <p:extLst>
      <p:ext uri="{BB962C8B-B14F-4D97-AF65-F5344CB8AC3E}">
        <p14:creationId xmlns:p14="http://schemas.microsoft.com/office/powerpoint/2010/main" val="338048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926984"/>
            <a:ext cx="8405768" cy="1266737"/>
          </a:xfrm>
        </p:spPr>
        <p:txBody>
          <a:bodyPr>
            <a:normAutofit/>
          </a:bodyPr>
          <a:lstStyle/>
          <a:p>
            <a:pPr algn="ctr"/>
            <a:r>
              <a:rPr lang="es-MX" sz="4000" b="1" dirty="0"/>
              <a:t>¿A qué tengo derecho si estoy en el Sisbén?</a:t>
            </a:r>
            <a:endParaRPr lang="es-CO" sz="4000" b="1" dirty="0"/>
          </a:p>
        </p:txBody>
      </p:sp>
      <p:sp>
        <p:nvSpPr>
          <p:cNvPr id="3" name="Marcador de contenido 2"/>
          <p:cNvSpPr>
            <a:spLocks noGrp="1"/>
          </p:cNvSpPr>
          <p:nvPr>
            <p:ph idx="1"/>
          </p:nvPr>
        </p:nvSpPr>
        <p:spPr>
          <a:xfrm>
            <a:off x="536632" y="2810312"/>
            <a:ext cx="8070734" cy="3120704"/>
          </a:xfrm>
        </p:spPr>
        <p:txBody>
          <a:bodyPr>
            <a:normAutofit/>
          </a:bodyPr>
          <a:lstStyle/>
          <a:p>
            <a:pPr marL="0" indent="0" algn="just">
              <a:buNone/>
            </a:pPr>
            <a:r>
              <a:rPr lang="es-MX" i="1" dirty="0"/>
              <a:t>A ser identificado (a) de acuerdo con sus condiciones económicas y sociales. Con eso el Sisbén solo le otorgará una clasificación con la que las entidades de los programas sociales hacen su proceso de focalización y definen a sus beneficiarios. Estar en el Sisbén no garantiza ser beneficiario de los programas sociales.</a:t>
            </a:r>
          </a:p>
        </p:txBody>
      </p:sp>
    </p:spTree>
    <p:extLst>
      <p:ext uri="{BB962C8B-B14F-4D97-AF65-F5344CB8AC3E}">
        <p14:creationId xmlns:p14="http://schemas.microsoft.com/office/powerpoint/2010/main" val="290374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369115" y="926984"/>
            <a:ext cx="8405768" cy="1266737"/>
          </a:xfrm>
        </p:spPr>
        <p:txBody>
          <a:bodyPr>
            <a:normAutofit/>
          </a:bodyPr>
          <a:lstStyle/>
          <a:p>
            <a:pPr algn="ctr"/>
            <a:r>
              <a:rPr lang="es-MX" sz="4000" b="1" dirty="0"/>
              <a:t>¿Qué puedo hacer si no estoy conforme con mi clasificación?</a:t>
            </a:r>
            <a:endParaRPr lang="es-CO" sz="4000" b="1" dirty="0"/>
          </a:p>
        </p:txBody>
      </p:sp>
      <p:sp>
        <p:nvSpPr>
          <p:cNvPr id="3" name="Marcador de contenido 2"/>
          <p:cNvSpPr>
            <a:spLocks noGrp="1"/>
          </p:cNvSpPr>
          <p:nvPr>
            <p:ph idx="1"/>
          </p:nvPr>
        </p:nvSpPr>
        <p:spPr>
          <a:xfrm>
            <a:off x="536632" y="2273417"/>
            <a:ext cx="8070734" cy="4009937"/>
          </a:xfrm>
        </p:spPr>
        <p:txBody>
          <a:bodyPr>
            <a:normAutofit fontScale="70000" lnSpcReduction="20000"/>
          </a:bodyPr>
          <a:lstStyle/>
          <a:p>
            <a:pPr marL="0" indent="0" algn="just">
              <a:buNone/>
            </a:pPr>
            <a:r>
              <a:rPr lang="es-MX" i="1" dirty="0"/>
              <a:t>Es importante recordar que la clasificación Sisbén se calcula de acuerdo con la información reportada en la encuesta por el ciudadano bajo juramento, si presenta inconformidad con esta información, la persona interesada puede solicitar la realización de una nueva encuesta, seis meses después de la publicación de los últimos resultados. Una vez el municipio o distrito realice y envíe la encuesta al DNP, se realizan los procesos de validación y publicación. El resultado obtenido no se asigna ni puede variarse a la voluntad del DNP. Es probable que, con la información de la nueva encuesta, la clasificación del Sisbén solo cambie si las condiciones socioeconómicas del encuestado han tenido un cambio real.</a:t>
            </a:r>
          </a:p>
          <a:p>
            <a:pPr marL="0" indent="0" algn="just">
              <a:buNone/>
            </a:pPr>
            <a:endParaRPr lang="es-MX" i="1" dirty="0"/>
          </a:p>
          <a:p>
            <a:pPr marL="0" indent="0" algn="just">
              <a:buNone/>
            </a:pPr>
            <a:r>
              <a:rPr lang="es-MX" i="1" dirty="0"/>
              <a:t>Dependiendo de cada caso, puede o no generarse un cambio significativo en el resultado que afecte la clasificación del Sisbén. En esta situación, no existe un mecanismo adicional para modificar la clasificación y no es viable introducir cambios en la información para clasificar en un grupo diferente al encuestado.</a:t>
            </a:r>
          </a:p>
        </p:txBody>
      </p:sp>
    </p:spTree>
    <p:extLst>
      <p:ext uri="{BB962C8B-B14F-4D97-AF65-F5344CB8AC3E}">
        <p14:creationId xmlns:p14="http://schemas.microsoft.com/office/powerpoint/2010/main" val="176121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Tree>
    <p:extLst>
      <p:ext uri="{BB962C8B-B14F-4D97-AF65-F5344CB8AC3E}">
        <p14:creationId xmlns:p14="http://schemas.microsoft.com/office/powerpoint/2010/main" val="97708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1064374"/>
            <a:ext cx="7886700" cy="1325563"/>
          </a:xfrm>
        </p:spPr>
        <p:txBody>
          <a:bodyPr>
            <a:normAutofit/>
          </a:bodyPr>
          <a:lstStyle/>
          <a:p>
            <a:pPr algn="ctr"/>
            <a:r>
              <a:rPr lang="es-CO" sz="5000" b="1" dirty="0"/>
              <a:t>Versiones del Sisbén</a:t>
            </a:r>
          </a:p>
        </p:txBody>
      </p:sp>
      <p:sp>
        <p:nvSpPr>
          <p:cNvPr id="3" name="Marcador de contenido 2"/>
          <p:cNvSpPr>
            <a:spLocks noGrp="1"/>
          </p:cNvSpPr>
          <p:nvPr>
            <p:ph idx="1"/>
          </p:nvPr>
        </p:nvSpPr>
        <p:spPr>
          <a:xfrm>
            <a:off x="628650" y="2389938"/>
            <a:ext cx="7886700" cy="3741922"/>
          </a:xfrm>
        </p:spPr>
        <p:txBody>
          <a:bodyPr>
            <a:normAutofit lnSpcReduction="10000"/>
          </a:bodyPr>
          <a:lstStyle/>
          <a:p>
            <a:pPr marL="0" indent="0" algn="just">
              <a:buNone/>
            </a:pPr>
            <a:r>
              <a:rPr lang="es-CO" dirty="0"/>
              <a:t>Desde 1995 a la fecha, el Estado Colombiano ha implementado cuatro versiones del Sisbén. Cada versión cuenta con una metodología, es decir, un conjunto de procedimientos para obtener el resultado que refleje las condiciones socioeconómicas de cada persona.</a:t>
            </a:r>
          </a:p>
          <a:p>
            <a:pPr marL="0" indent="0" algn="just">
              <a:buNone/>
            </a:pPr>
            <a:endParaRPr lang="es-CO" dirty="0"/>
          </a:p>
          <a:p>
            <a:pPr marL="0" indent="0" algn="ctr">
              <a:buNone/>
            </a:pPr>
            <a:r>
              <a:rPr lang="es-CO" sz="2000" i="1" dirty="0"/>
              <a:t>Los principales ajustes y justificaciones de cada metodología se han plasmado en documentos oficiales para cada una de ellas; en  el Sisbén IV mediante el documento CONPES 3877 de 2016.</a:t>
            </a:r>
          </a:p>
        </p:txBody>
      </p:sp>
    </p:spTree>
    <p:extLst>
      <p:ext uri="{BB962C8B-B14F-4D97-AF65-F5344CB8AC3E}">
        <p14:creationId xmlns:p14="http://schemas.microsoft.com/office/powerpoint/2010/main" val="122999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16778"/>
            <a:ext cx="9135777" cy="6858000"/>
          </a:xfrm>
          <a:prstGeom prst="rect">
            <a:avLst/>
          </a:prstGeom>
        </p:spPr>
      </p:pic>
      <p:sp>
        <p:nvSpPr>
          <p:cNvPr id="3" name="Marcador de contenido 2"/>
          <p:cNvSpPr>
            <a:spLocks noGrp="1"/>
          </p:cNvSpPr>
          <p:nvPr>
            <p:ph idx="1"/>
          </p:nvPr>
        </p:nvSpPr>
        <p:spPr>
          <a:xfrm>
            <a:off x="628649" y="951566"/>
            <a:ext cx="7886700" cy="5341658"/>
          </a:xfrm>
        </p:spPr>
        <p:txBody>
          <a:bodyPr/>
          <a:lstStyle/>
          <a:p>
            <a:pPr marL="0" indent="0" algn="just">
              <a:buNone/>
            </a:pPr>
            <a:r>
              <a:rPr lang="es-CO" sz="2000" dirty="0"/>
              <a:t>Con la nueva metodología del Sisbén se desarrolló una clasificación cuyo resultado no es un índice cuantitativo. Esto significa que ya no existirá un puntaje de 0 a 100 sino una nueva clasificación que ordena la población por grupos.</a:t>
            </a:r>
          </a:p>
          <a:p>
            <a:pPr marL="0" indent="0" algn="just">
              <a:buNone/>
            </a:pPr>
            <a:r>
              <a:rPr lang="es-CO" sz="2000" dirty="0"/>
              <a:t>Se elimina la clasificación por puntaje</a:t>
            </a:r>
          </a:p>
          <a:p>
            <a:pPr marL="0" indent="0" algn="just">
              <a:buNone/>
            </a:pPr>
            <a:endParaRPr lang="es-CO" sz="2000" dirty="0"/>
          </a:p>
          <a:p>
            <a:pPr marL="0" indent="0" algn="just">
              <a:buNone/>
            </a:pPr>
            <a:endParaRPr lang="es-CO" sz="2000" dirty="0"/>
          </a:p>
          <a:p>
            <a:pPr marL="0" indent="0" algn="just">
              <a:buNone/>
            </a:pPr>
            <a:endParaRPr lang="es-CO" sz="2000" dirty="0"/>
          </a:p>
          <a:p>
            <a:pPr marL="0" indent="0" algn="just">
              <a:buNone/>
            </a:pPr>
            <a:endParaRPr lang="es-CO" sz="2000" dirty="0"/>
          </a:p>
          <a:p>
            <a:pPr marL="0" indent="0">
              <a:buNone/>
            </a:pPr>
            <a:r>
              <a:rPr lang="es-CO" sz="1600" dirty="0"/>
              <a:t>El Sisbén IV ordena la población por grupos</a:t>
            </a:r>
          </a:p>
          <a:p>
            <a:pPr marL="0" indent="0" algn="just">
              <a:buNone/>
            </a:pPr>
            <a:endParaRPr lang="es-CO" sz="2000" dirty="0"/>
          </a:p>
          <a:p>
            <a:pPr marL="0" indent="0" algn="just">
              <a:buNone/>
            </a:pPr>
            <a:endParaRPr lang="es-CO" dirty="0"/>
          </a:p>
        </p:txBody>
      </p:sp>
      <p:pic>
        <p:nvPicPr>
          <p:cNvPr id="4" name="Imagen 3"/>
          <p:cNvPicPr>
            <a:picLocks noChangeAspect="1"/>
          </p:cNvPicPr>
          <p:nvPr/>
        </p:nvPicPr>
        <p:blipFill>
          <a:blip r:embed="rId3"/>
          <a:stretch>
            <a:fillRect/>
          </a:stretch>
        </p:blipFill>
        <p:spPr>
          <a:xfrm>
            <a:off x="628649" y="2680447"/>
            <a:ext cx="2864882" cy="1245601"/>
          </a:xfrm>
          <a:prstGeom prst="rect">
            <a:avLst/>
          </a:prstGeom>
        </p:spPr>
      </p:pic>
      <p:pic>
        <p:nvPicPr>
          <p:cNvPr id="5" name="Imagen 4"/>
          <p:cNvPicPr>
            <a:picLocks noChangeAspect="1"/>
          </p:cNvPicPr>
          <p:nvPr/>
        </p:nvPicPr>
        <p:blipFill>
          <a:blip r:embed="rId4"/>
          <a:stretch>
            <a:fillRect/>
          </a:stretch>
        </p:blipFill>
        <p:spPr>
          <a:xfrm>
            <a:off x="628649" y="4585181"/>
            <a:ext cx="3495675" cy="1562100"/>
          </a:xfrm>
          <a:prstGeom prst="rect">
            <a:avLst/>
          </a:prstGeom>
        </p:spPr>
      </p:pic>
      <p:grpSp>
        <p:nvGrpSpPr>
          <p:cNvPr id="9" name="Grupo 8">
            <a:extLst>
              <a:ext uri="{FF2B5EF4-FFF2-40B4-BE49-F238E27FC236}">
                <a16:creationId xmlns:a16="http://schemas.microsoft.com/office/drawing/2014/main" xmlns="" id="{BF4ECD06-4E9B-4B09-AF82-FD1538E3E898}"/>
              </a:ext>
            </a:extLst>
          </p:cNvPr>
          <p:cNvGrpSpPr/>
          <p:nvPr/>
        </p:nvGrpSpPr>
        <p:grpSpPr>
          <a:xfrm>
            <a:off x="5019678" y="3304891"/>
            <a:ext cx="3176366" cy="2777127"/>
            <a:chOff x="5320352" y="3304891"/>
            <a:chExt cx="2266905" cy="1800808"/>
          </a:xfrm>
        </p:grpSpPr>
        <p:pic>
          <p:nvPicPr>
            <p:cNvPr id="6" name="Imagen 5">
              <a:extLst>
                <a:ext uri="{FF2B5EF4-FFF2-40B4-BE49-F238E27FC236}">
                  <a16:creationId xmlns:a16="http://schemas.microsoft.com/office/drawing/2014/main" xmlns="" id="{AA45268C-D0CA-455E-BD89-C03851BA708B}"/>
                </a:ext>
              </a:extLst>
            </p:cNvPr>
            <p:cNvPicPr>
              <a:picLocks noChangeAspect="1"/>
            </p:cNvPicPr>
            <p:nvPr/>
          </p:nvPicPr>
          <p:blipFill rotWithShape="1">
            <a:blip r:embed="rId5"/>
            <a:srcRect l="49874"/>
            <a:stretch/>
          </p:blipFill>
          <p:spPr>
            <a:xfrm>
              <a:off x="5320352" y="4205295"/>
              <a:ext cx="2266905" cy="900404"/>
            </a:xfrm>
            <a:prstGeom prst="rect">
              <a:avLst/>
            </a:prstGeom>
          </p:spPr>
        </p:pic>
        <p:pic>
          <p:nvPicPr>
            <p:cNvPr id="8" name="Imagen 7">
              <a:extLst>
                <a:ext uri="{FF2B5EF4-FFF2-40B4-BE49-F238E27FC236}">
                  <a16:creationId xmlns:a16="http://schemas.microsoft.com/office/drawing/2014/main" xmlns="" id="{C0B0B481-53DA-497A-8009-84497F5D5722}"/>
                </a:ext>
              </a:extLst>
            </p:cNvPr>
            <p:cNvPicPr>
              <a:picLocks noChangeAspect="1"/>
            </p:cNvPicPr>
            <p:nvPr/>
          </p:nvPicPr>
          <p:blipFill rotWithShape="1">
            <a:blip r:embed="rId5"/>
            <a:srcRect r="49874"/>
            <a:stretch/>
          </p:blipFill>
          <p:spPr>
            <a:xfrm>
              <a:off x="5320352" y="3304891"/>
              <a:ext cx="2266904" cy="900404"/>
            </a:xfrm>
            <a:prstGeom prst="rect">
              <a:avLst/>
            </a:prstGeom>
          </p:spPr>
        </p:pic>
      </p:grpSp>
    </p:spTree>
    <p:extLst>
      <p:ext uri="{BB962C8B-B14F-4D97-AF65-F5344CB8AC3E}">
        <p14:creationId xmlns:p14="http://schemas.microsoft.com/office/powerpoint/2010/main" val="330333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1401016"/>
            <a:ext cx="7886700" cy="790856"/>
          </a:xfrm>
        </p:spPr>
        <p:txBody>
          <a:bodyPr>
            <a:normAutofit fontScale="90000"/>
          </a:bodyPr>
          <a:lstStyle/>
          <a:p>
            <a:pPr algn="ctr"/>
            <a:r>
              <a:rPr lang="es-CO" sz="5000" b="1" dirty="0"/>
              <a:t>Cambios más significativos de la cuarta versión del Sisbén</a:t>
            </a:r>
            <a:br>
              <a:rPr lang="es-CO" sz="5000" b="1" dirty="0"/>
            </a:br>
            <a:endParaRPr lang="es-CO" sz="5000" b="1" dirty="0"/>
          </a:p>
        </p:txBody>
      </p:sp>
      <p:sp>
        <p:nvSpPr>
          <p:cNvPr id="3" name="Marcador de contenido 2"/>
          <p:cNvSpPr>
            <a:spLocks noGrp="1"/>
          </p:cNvSpPr>
          <p:nvPr>
            <p:ph idx="1"/>
          </p:nvPr>
        </p:nvSpPr>
        <p:spPr>
          <a:xfrm>
            <a:off x="628649" y="2325686"/>
            <a:ext cx="7886700" cy="3954089"/>
          </a:xfrm>
        </p:spPr>
        <p:txBody>
          <a:bodyPr>
            <a:normAutofit/>
          </a:bodyPr>
          <a:lstStyle/>
          <a:p>
            <a:pPr marL="0" indent="0" algn="ctr">
              <a:buNone/>
            </a:pPr>
            <a:r>
              <a:rPr lang="es-CO" sz="2400" b="1" u="sng" dirty="0"/>
              <a:t>Una nueva forma de entregar el resultado</a:t>
            </a:r>
          </a:p>
          <a:p>
            <a:pPr marL="0" indent="0" algn="just">
              <a:buNone/>
            </a:pPr>
            <a:r>
              <a:rPr lang="es-CO" sz="2400" dirty="0"/>
              <a:t>En el Sisbén IV existen </a:t>
            </a:r>
            <a:r>
              <a:rPr lang="es-CO" sz="2400" b="1" dirty="0"/>
              <a:t>cuatro grupos:</a:t>
            </a:r>
          </a:p>
          <a:p>
            <a:pPr marL="0" indent="0" algn="just">
              <a:buNone/>
            </a:pPr>
            <a:endParaRPr lang="es-CO" sz="2400" b="1" dirty="0"/>
          </a:p>
          <a:p>
            <a:pPr marL="0" indent="0" algn="just">
              <a:buNone/>
            </a:pPr>
            <a:r>
              <a:rPr lang="es-CO" sz="2400" b="1" dirty="0"/>
              <a:t>Grupo A: </a:t>
            </a:r>
            <a:r>
              <a:rPr lang="es-CO" sz="2400" dirty="0"/>
              <a:t>Pobreza extrema (población con menor capacidad de generación de ingresos) </a:t>
            </a:r>
          </a:p>
          <a:p>
            <a:pPr marL="0" indent="0" algn="just">
              <a:buNone/>
            </a:pPr>
            <a:r>
              <a:rPr lang="es-CO" sz="2400" b="1" dirty="0"/>
              <a:t>Grupo B: </a:t>
            </a:r>
            <a:r>
              <a:rPr lang="es-CO" sz="2400" dirty="0"/>
              <a:t>Pobreza moderada (población con mayor capacidad de generar ingresos que los del grupo A) </a:t>
            </a:r>
          </a:p>
          <a:p>
            <a:pPr marL="0" indent="0" algn="just">
              <a:buNone/>
            </a:pPr>
            <a:r>
              <a:rPr lang="es-CO" sz="2400" b="1" dirty="0"/>
              <a:t>Grupo C: </a:t>
            </a:r>
            <a:r>
              <a:rPr lang="es-CO" sz="2400" dirty="0"/>
              <a:t>Vulnerable (población en riesgo de caer en pobreza)</a:t>
            </a:r>
          </a:p>
          <a:p>
            <a:pPr marL="0" indent="0" algn="just">
              <a:buNone/>
            </a:pPr>
            <a:r>
              <a:rPr lang="es-CO" sz="2400" b="1" dirty="0"/>
              <a:t>Grupo D: </a:t>
            </a:r>
            <a:r>
              <a:rPr lang="es-CO" sz="2400" dirty="0"/>
              <a:t>Población no pobre, no vulnerable.</a:t>
            </a:r>
          </a:p>
        </p:txBody>
      </p:sp>
    </p:spTree>
    <p:extLst>
      <p:ext uri="{BB962C8B-B14F-4D97-AF65-F5344CB8AC3E}">
        <p14:creationId xmlns:p14="http://schemas.microsoft.com/office/powerpoint/2010/main" val="269051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2" name="Título 1"/>
          <p:cNvSpPr>
            <a:spLocks noGrp="1"/>
          </p:cNvSpPr>
          <p:nvPr>
            <p:ph type="title"/>
          </p:nvPr>
        </p:nvSpPr>
        <p:spPr>
          <a:xfrm>
            <a:off x="628649" y="822791"/>
            <a:ext cx="7886700" cy="1325563"/>
          </a:xfrm>
        </p:spPr>
        <p:txBody>
          <a:bodyPr>
            <a:normAutofit/>
          </a:bodyPr>
          <a:lstStyle/>
          <a:p>
            <a:pPr algn="ctr"/>
            <a:r>
              <a:rPr lang="es-CO" sz="5000" b="1" dirty="0"/>
              <a:t>¿Qué es un grupo Sisbén?</a:t>
            </a:r>
          </a:p>
        </p:txBody>
      </p:sp>
      <p:sp>
        <p:nvSpPr>
          <p:cNvPr id="3" name="Marcador de contenido 2"/>
          <p:cNvSpPr>
            <a:spLocks noGrp="1"/>
          </p:cNvSpPr>
          <p:nvPr>
            <p:ph idx="1"/>
          </p:nvPr>
        </p:nvSpPr>
        <p:spPr>
          <a:xfrm>
            <a:off x="628649" y="2325687"/>
            <a:ext cx="7886700" cy="3364940"/>
          </a:xfrm>
        </p:spPr>
        <p:txBody>
          <a:bodyPr/>
          <a:lstStyle/>
          <a:p>
            <a:pPr algn="just"/>
            <a:r>
              <a:rPr lang="es-CO" dirty="0"/>
              <a:t>Es aquel que se conforma una vez se haya realizado el registro en la base de datos, esta genera el grupo de la persona, el cual obedece a las condiciones de vida e ingresos del hogar. El grupo sirve para que las entidades definan, entre otros criterios, quiénes pueden acceder a programas sociales.</a:t>
            </a:r>
          </a:p>
        </p:txBody>
      </p:sp>
    </p:spTree>
    <p:extLst>
      <p:ext uri="{BB962C8B-B14F-4D97-AF65-F5344CB8AC3E}">
        <p14:creationId xmlns:p14="http://schemas.microsoft.com/office/powerpoint/2010/main" val="13729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3" name="Marcador de contenido 2"/>
          <p:cNvSpPr>
            <a:spLocks noGrp="1"/>
          </p:cNvSpPr>
          <p:nvPr>
            <p:ph idx="1"/>
          </p:nvPr>
        </p:nvSpPr>
        <p:spPr>
          <a:xfrm>
            <a:off x="628649" y="913746"/>
            <a:ext cx="7886700" cy="4828148"/>
          </a:xfrm>
        </p:spPr>
        <p:txBody>
          <a:bodyPr>
            <a:normAutofit/>
          </a:bodyPr>
          <a:lstStyle/>
          <a:p>
            <a:pPr marL="0" indent="0" algn="just">
              <a:buNone/>
            </a:pPr>
            <a:r>
              <a:rPr lang="es-CO" sz="2400" dirty="0"/>
              <a:t>Cada grupo está compuesto por subgrupos, identificados por una letra y un número que permiten clasificar más detalladamente a las personas:</a:t>
            </a:r>
          </a:p>
          <a:p>
            <a:pPr marL="0" indent="0" algn="just">
              <a:buNone/>
            </a:pPr>
            <a:endParaRPr lang="es-CO" sz="2400" dirty="0"/>
          </a:p>
          <a:p>
            <a:pPr marL="0" indent="0" algn="just">
              <a:buNone/>
            </a:pPr>
            <a:r>
              <a:rPr lang="es-CO" sz="2400" b="1" dirty="0"/>
              <a:t>Grupo A: </a:t>
            </a:r>
            <a:r>
              <a:rPr lang="es-CO" sz="2400" dirty="0"/>
              <a:t>conformado por 5 subgrupos </a:t>
            </a:r>
            <a:r>
              <a:rPr lang="es-CO" sz="2400" b="1" dirty="0"/>
              <a:t>(desde A1 hasta A5) Grupo B: </a:t>
            </a:r>
            <a:r>
              <a:rPr lang="es-CO" sz="2400" dirty="0"/>
              <a:t>conformado por 7 subgrupos </a:t>
            </a:r>
            <a:r>
              <a:rPr lang="es-CO" sz="2400" b="1" dirty="0"/>
              <a:t>(desde B1 hasta B7) Grupo C: </a:t>
            </a:r>
            <a:r>
              <a:rPr lang="es-CO" sz="2400" dirty="0"/>
              <a:t>conformado por 18 subgrupos </a:t>
            </a:r>
            <a:r>
              <a:rPr lang="es-CO" sz="2400" b="1" dirty="0"/>
              <a:t>(desde C1 hasta C18) Grupo D: </a:t>
            </a:r>
            <a:r>
              <a:rPr lang="es-CO" sz="2400" dirty="0"/>
              <a:t>conformado por 21 subgrupos </a:t>
            </a:r>
            <a:r>
              <a:rPr lang="es-CO" sz="2400" b="1" dirty="0"/>
              <a:t>(desde D1 hasta D21)</a:t>
            </a:r>
          </a:p>
          <a:p>
            <a:pPr marL="0" indent="0" algn="just">
              <a:buNone/>
            </a:pPr>
            <a:endParaRPr lang="es-CO" sz="2400" b="1" dirty="0"/>
          </a:p>
          <a:p>
            <a:pPr marL="0" indent="0" algn="just">
              <a:buNone/>
            </a:pPr>
            <a:r>
              <a:rPr lang="es-CO" sz="2400" b="1" dirty="0"/>
              <a:t>Ejemplo: </a:t>
            </a:r>
            <a:r>
              <a:rPr lang="es-CO" sz="2400" dirty="0"/>
              <a:t>Una persona en el nivel A1 tendrá una menor capacidad de generar ingresos y menor calidad de vida que la del A5.  </a:t>
            </a:r>
          </a:p>
        </p:txBody>
      </p:sp>
    </p:spTree>
    <p:extLst>
      <p:ext uri="{BB962C8B-B14F-4D97-AF65-F5344CB8AC3E}">
        <p14:creationId xmlns:p14="http://schemas.microsoft.com/office/powerpoint/2010/main" val="50385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pic>
        <p:nvPicPr>
          <p:cNvPr id="4" name="Imagen 3"/>
          <p:cNvPicPr>
            <a:picLocks noChangeAspect="1"/>
          </p:cNvPicPr>
          <p:nvPr/>
        </p:nvPicPr>
        <p:blipFill>
          <a:blip r:embed="rId3">
            <a:lum bright="70000" contrast="-70000"/>
          </a:blip>
          <a:stretch>
            <a:fillRect/>
          </a:stretch>
        </p:blipFill>
        <p:spPr>
          <a:xfrm>
            <a:off x="1169894" y="2705098"/>
            <a:ext cx="7207624" cy="3094799"/>
          </a:xfrm>
          <a:prstGeom prst="rect">
            <a:avLst/>
          </a:prstGeom>
        </p:spPr>
      </p:pic>
      <p:sp>
        <p:nvSpPr>
          <p:cNvPr id="3" name="Marcador de contenido 2"/>
          <p:cNvSpPr>
            <a:spLocks noGrp="1"/>
          </p:cNvSpPr>
          <p:nvPr>
            <p:ph idx="1"/>
          </p:nvPr>
        </p:nvSpPr>
        <p:spPr>
          <a:xfrm>
            <a:off x="490818" y="913745"/>
            <a:ext cx="7886700" cy="5366031"/>
          </a:xfrm>
        </p:spPr>
        <p:txBody>
          <a:bodyPr>
            <a:normAutofit fontScale="92500" lnSpcReduction="10000"/>
          </a:bodyPr>
          <a:lstStyle/>
          <a:p>
            <a:pPr marL="0" indent="0" algn="ctr">
              <a:lnSpc>
                <a:spcPct val="100000"/>
              </a:lnSpc>
              <a:buNone/>
            </a:pPr>
            <a:r>
              <a:rPr lang="es-CO" sz="2600" b="1" u="sng" dirty="0"/>
              <a:t>Cambios operativos y tecnológicos</a:t>
            </a:r>
          </a:p>
          <a:p>
            <a:pPr marL="0" indent="0" algn="just">
              <a:buNone/>
            </a:pPr>
            <a:r>
              <a:rPr lang="es-CO" sz="2400" dirty="0"/>
              <a:t>En la cuarta versión del Sisbén se busca mejorar la calidad de la información que entra a la base de datos, evitar fallas y manipulación en la recolección y además facilitar la actualización haciendo uso de herramientas tecnológicas para estos propósitos los principales cambios son: </a:t>
            </a:r>
          </a:p>
          <a:p>
            <a:pPr algn="just"/>
            <a:r>
              <a:rPr lang="es-CO" sz="2400" dirty="0"/>
              <a:t> </a:t>
            </a:r>
            <a:r>
              <a:rPr lang="es-CO" sz="2000" dirty="0"/>
              <a:t>Las encuestas se realizan con Dispositivos Móviles de Captura (DMC), esto permite el </a:t>
            </a:r>
            <a:r>
              <a:rPr lang="es-CO" sz="2100" dirty="0"/>
              <a:t>escaneo de </a:t>
            </a:r>
            <a:r>
              <a:rPr lang="es-CO" sz="2000" dirty="0"/>
              <a:t>documentos de identidad (tarjetas de identidad y cédulas de </a:t>
            </a:r>
            <a:r>
              <a:rPr lang="es-CO" sz="2100" dirty="0"/>
              <a:t>ciudadanía), georreferenciación </a:t>
            </a:r>
            <a:r>
              <a:rPr lang="es-CO" sz="2000" dirty="0"/>
              <a:t>y firma digital.</a:t>
            </a:r>
          </a:p>
          <a:p>
            <a:pPr algn="just"/>
            <a:r>
              <a:rPr lang="es-CO" sz="2000" dirty="0"/>
              <a:t>Hay una base </a:t>
            </a:r>
            <a:r>
              <a:rPr lang="es-CO" sz="2100" dirty="0"/>
              <a:t>de datos </a:t>
            </a:r>
            <a:r>
              <a:rPr lang="es-CO" sz="2000" dirty="0"/>
              <a:t>dinámica y centralizada que permite el reporte constante de </a:t>
            </a:r>
            <a:r>
              <a:rPr lang="es-CO" sz="2100" dirty="0"/>
              <a:t>novedades;</a:t>
            </a:r>
            <a:r>
              <a:rPr lang="es-CO" sz="2000" dirty="0"/>
              <a:t> además de la interoperabilidad con otras bases para una optimizar la </a:t>
            </a:r>
            <a:r>
              <a:rPr lang="es-CO" sz="2100" dirty="0"/>
              <a:t>calidad</a:t>
            </a:r>
            <a:r>
              <a:rPr lang="es-CO" sz="2000" dirty="0"/>
              <a:t> de la información.</a:t>
            </a:r>
          </a:p>
          <a:p>
            <a:pPr algn="just"/>
            <a:r>
              <a:rPr lang="es-CO" sz="2000" dirty="0"/>
              <a:t>El desarrollo de </a:t>
            </a:r>
            <a:r>
              <a:rPr lang="es-CO" sz="2100" dirty="0"/>
              <a:t>un software </a:t>
            </a:r>
            <a:r>
              <a:rPr lang="es-CO" sz="2000" dirty="0"/>
              <a:t>especializado (SisbenAPP) que permite agilidad y seguridad en el </a:t>
            </a:r>
            <a:r>
              <a:rPr lang="es-CO" sz="2100" dirty="0"/>
              <a:t>proceso</a:t>
            </a:r>
            <a:r>
              <a:rPr lang="es-CO" sz="2000" dirty="0"/>
              <a:t> de encuesta. Posibilita la ubicación más precisa de los hogares más </a:t>
            </a:r>
            <a:r>
              <a:rPr lang="es-CO" sz="2100" dirty="0"/>
              <a:t>vulnerables</a:t>
            </a:r>
            <a:r>
              <a:rPr lang="es-CO" sz="2000" dirty="0"/>
              <a:t> y aumentar la calidad de la información.</a:t>
            </a:r>
          </a:p>
          <a:p>
            <a:pPr algn="just"/>
            <a:r>
              <a:rPr lang="es-CO" sz="2000" dirty="0"/>
              <a:t>El conjunto de herramientas genera las condiciones para la actualización más frecuente de la información y menores tiempos de respuesta al ciudadano.</a:t>
            </a:r>
          </a:p>
          <a:p>
            <a:pPr marL="514350" indent="-514350" algn="just">
              <a:buFont typeface="+mj-lt"/>
              <a:buAutoNum type="alphaUcPeriod"/>
            </a:pPr>
            <a:endParaRPr lang="es-CO" sz="2400" b="1" u="sng" dirty="0"/>
          </a:p>
          <a:p>
            <a:pPr marL="514350" indent="-514350" algn="just">
              <a:buFont typeface="+mj-lt"/>
              <a:buAutoNum type="alphaUcPeriod"/>
            </a:pPr>
            <a:endParaRPr lang="es-CO" sz="2400" b="1" u="sng" dirty="0"/>
          </a:p>
        </p:txBody>
      </p:sp>
    </p:spTree>
    <p:extLst>
      <p:ext uri="{BB962C8B-B14F-4D97-AF65-F5344CB8AC3E}">
        <p14:creationId xmlns:p14="http://schemas.microsoft.com/office/powerpoint/2010/main" val="139170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 y="0"/>
            <a:ext cx="9135777" cy="6858000"/>
          </a:xfrm>
          <a:prstGeom prst="rect">
            <a:avLst/>
          </a:prstGeom>
        </p:spPr>
      </p:pic>
      <p:sp>
        <p:nvSpPr>
          <p:cNvPr id="3" name="Marcador de contenido 2"/>
          <p:cNvSpPr>
            <a:spLocks noGrp="1"/>
          </p:cNvSpPr>
          <p:nvPr>
            <p:ph idx="1"/>
          </p:nvPr>
        </p:nvSpPr>
        <p:spPr>
          <a:xfrm>
            <a:off x="628649" y="893901"/>
            <a:ext cx="7886700" cy="5366031"/>
          </a:xfrm>
        </p:spPr>
        <p:txBody>
          <a:bodyPr>
            <a:normAutofit/>
          </a:bodyPr>
          <a:lstStyle/>
          <a:p>
            <a:pPr marL="0" indent="0" algn="ctr">
              <a:lnSpc>
                <a:spcPct val="100000"/>
              </a:lnSpc>
              <a:buNone/>
            </a:pPr>
            <a:r>
              <a:rPr lang="es-CO" sz="2600" b="1" u="sng" dirty="0"/>
              <a:t>Además de evaluar a la población a partir de cinco dimensiones del bienestar, el Sisbén IV tiene un enfoque de inclusión productiva e inclusión social.</a:t>
            </a:r>
          </a:p>
          <a:p>
            <a:pPr marL="0" indent="0" algn="just">
              <a:lnSpc>
                <a:spcPct val="100000"/>
              </a:lnSpc>
              <a:buNone/>
            </a:pPr>
            <a:r>
              <a:rPr lang="es-CO" sz="1900" dirty="0"/>
              <a:t>La nueva clasificación tiene en cuenta la capacidad de generación de ingresos de los hogares a partir de sus condiciones socioeconómicas. </a:t>
            </a:r>
          </a:p>
          <a:p>
            <a:pPr marL="0" indent="0" algn="just">
              <a:lnSpc>
                <a:spcPct val="100000"/>
              </a:lnSpc>
              <a:buNone/>
            </a:pPr>
            <a:r>
              <a:rPr lang="es-CO" sz="1900" dirty="0"/>
              <a:t>Además permite calcular el Índice de Pobreza Multidimensional (IPM).</a:t>
            </a:r>
          </a:p>
          <a:p>
            <a:pPr marL="0" indent="0" algn="just">
              <a:lnSpc>
                <a:spcPct val="100000"/>
              </a:lnSpc>
              <a:buNone/>
            </a:pPr>
            <a:endParaRPr lang="es-CO" sz="1900" dirty="0"/>
          </a:p>
          <a:p>
            <a:pPr marL="0" indent="0" algn="just">
              <a:lnSpc>
                <a:spcPct val="100000"/>
              </a:lnSpc>
              <a:buNone/>
            </a:pPr>
            <a:endParaRPr lang="es-CO" sz="1900" dirty="0"/>
          </a:p>
          <a:p>
            <a:pPr marL="0" indent="0" algn="just">
              <a:buNone/>
            </a:pPr>
            <a:endParaRPr lang="es-CO" sz="2400" b="1" u="sng" dirty="0"/>
          </a:p>
        </p:txBody>
      </p:sp>
      <p:pic>
        <p:nvPicPr>
          <p:cNvPr id="2" name="Imagen 1"/>
          <p:cNvPicPr>
            <a:picLocks noChangeAspect="1"/>
          </p:cNvPicPr>
          <p:nvPr/>
        </p:nvPicPr>
        <p:blipFill>
          <a:blip r:embed="rId3"/>
          <a:stretch>
            <a:fillRect/>
          </a:stretch>
        </p:blipFill>
        <p:spPr>
          <a:xfrm>
            <a:off x="695761" y="3459023"/>
            <a:ext cx="2434268" cy="755247"/>
          </a:xfrm>
          <a:prstGeom prst="rect">
            <a:avLst/>
          </a:prstGeom>
        </p:spPr>
      </p:pic>
      <p:pic>
        <p:nvPicPr>
          <p:cNvPr id="5" name="Imagen 4">
            <a:extLst>
              <a:ext uri="{FF2B5EF4-FFF2-40B4-BE49-F238E27FC236}">
                <a16:creationId xmlns:a16="http://schemas.microsoft.com/office/drawing/2014/main" xmlns="" id="{539318CA-121D-4FAE-918D-898779D6408F}"/>
              </a:ext>
            </a:extLst>
          </p:cNvPr>
          <p:cNvPicPr>
            <a:picLocks noChangeAspect="1"/>
          </p:cNvPicPr>
          <p:nvPr/>
        </p:nvPicPr>
        <p:blipFill>
          <a:blip r:embed="rId4"/>
          <a:stretch>
            <a:fillRect/>
          </a:stretch>
        </p:blipFill>
        <p:spPr>
          <a:xfrm>
            <a:off x="3717641" y="3484190"/>
            <a:ext cx="1978483" cy="809128"/>
          </a:xfrm>
          <a:prstGeom prst="rect">
            <a:avLst/>
          </a:prstGeom>
        </p:spPr>
      </p:pic>
      <p:pic>
        <p:nvPicPr>
          <p:cNvPr id="8" name="Imagen 7">
            <a:extLst>
              <a:ext uri="{FF2B5EF4-FFF2-40B4-BE49-F238E27FC236}">
                <a16:creationId xmlns:a16="http://schemas.microsoft.com/office/drawing/2014/main" xmlns="" id="{3044BECF-8FF9-48CD-BD75-236AF1F82209}"/>
              </a:ext>
            </a:extLst>
          </p:cNvPr>
          <p:cNvPicPr>
            <a:picLocks noChangeAspect="1"/>
          </p:cNvPicPr>
          <p:nvPr/>
        </p:nvPicPr>
        <p:blipFill>
          <a:blip r:embed="rId5"/>
          <a:stretch>
            <a:fillRect/>
          </a:stretch>
        </p:blipFill>
        <p:spPr>
          <a:xfrm>
            <a:off x="6333688" y="3511381"/>
            <a:ext cx="2046914" cy="709943"/>
          </a:xfrm>
          <a:prstGeom prst="rect">
            <a:avLst/>
          </a:prstGeom>
        </p:spPr>
      </p:pic>
      <p:pic>
        <p:nvPicPr>
          <p:cNvPr id="10" name="Imagen 9">
            <a:extLst>
              <a:ext uri="{FF2B5EF4-FFF2-40B4-BE49-F238E27FC236}">
                <a16:creationId xmlns:a16="http://schemas.microsoft.com/office/drawing/2014/main" xmlns="" id="{DCBC8BE0-42EE-4D86-9D3E-96F6CBF7BE91}"/>
              </a:ext>
            </a:extLst>
          </p:cNvPr>
          <p:cNvPicPr>
            <a:picLocks noChangeAspect="1"/>
          </p:cNvPicPr>
          <p:nvPr/>
        </p:nvPicPr>
        <p:blipFill>
          <a:blip r:embed="rId6"/>
          <a:stretch>
            <a:fillRect/>
          </a:stretch>
        </p:blipFill>
        <p:spPr>
          <a:xfrm>
            <a:off x="695762" y="4379561"/>
            <a:ext cx="2501354" cy="989394"/>
          </a:xfrm>
          <a:prstGeom prst="rect">
            <a:avLst/>
          </a:prstGeom>
        </p:spPr>
      </p:pic>
      <p:pic>
        <p:nvPicPr>
          <p:cNvPr id="12" name="Imagen 11">
            <a:extLst>
              <a:ext uri="{FF2B5EF4-FFF2-40B4-BE49-F238E27FC236}">
                <a16:creationId xmlns:a16="http://schemas.microsoft.com/office/drawing/2014/main" xmlns="" id="{712AB7F4-FCFA-4CF9-B6AE-AFED76DB8BCE}"/>
              </a:ext>
            </a:extLst>
          </p:cNvPr>
          <p:cNvPicPr>
            <a:picLocks noChangeAspect="1"/>
          </p:cNvPicPr>
          <p:nvPr/>
        </p:nvPicPr>
        <p:blipFill>
          <a:blip r:embed="rId7"/>
          <a:stretch>
            <a:fillRect/>
          </a:stretch>
        </p:blipFill>
        <p:spPr>
          <a:xfrm>
            <a:off x="3590488" y="4567885"/>
            <a:ext cx="2201193" cy="737345"/>
          </a:xfrm>
          <a:prstGeom prst="rect">
            <a:avLst/>
          </a:prstGeom>
        </p:spPr>
      </p:pic>
      <p:pic>
        <p:nvPicPr>
          <p:cNvPr id="14" name="Imagen 13">
            <a:extLst>
              <a:ext uri="{FF2B5EF4-FFF2-40B4-BE49-F238E27FC236}">
                <a16:creationId xmlns:a16="http://schemas.microsoft.com/office/drawing/2014/main" xmlns="" id="{1551051E-81F3-4CAE-8EED-723AB99BC65E}"/>
              </a:ext>
            </a:extLst>
          </p:cNvPr>
          <p:cNvPicPr>
            <a:picLocks noChangeAspect="1"/>
          </p:cNvPicPr>
          <p:nvPr/>
        </p:nvPicPr>
        <p:blipFill>
          <a:blip r:embed="rId8"/>
          <a:stretch>
            <a:fillRect/>
          </a:stretch>
        </p:blipFill>
        <p:spPr>
          <a:xfrm>
            <a:off x="6513542" y="4639113"/>
            <a:ext cx="1933710" cy="623608"/>
          </a:xfrm>
          <a:prstGeom prst="rect">
            <a:avLst/>
          </a:prstGeom>
        </p:spPr>
      </p:pic>
    </p:spTree>
    <p:extLst>
      <p:ext uri="{BB962C8B-B14F-4D97-AF65-F5344CB8AC3E}">
        <p14:creationId xmlns:p14="http://schemas.microsoft.com/office/powerpoint/2010/main" val="22317324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TotalTime>
  <Words>2090</Words>
  <Application>Microsoft Office PowerPoint</Application>
  <PresentationFormat>Presentación en pantalla (4:3)</PresentationFormat>
  <Paragraphs>92</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Presentación de PowerPoint</vt:lpstr>
      <vt:lpstr>Versiones del Sisbén</vt:lpstr>
      <vt:lpstr>Presentación de PowerPoint</vt:lpstr>
      <vt:lpstr>Cambios más significativos de la cuarta versión del Sisbén </vt:lpstr>
      <vt:lpstr>¿Qué es un grupo Sisbén?</vt:lpstr>
      <vt:lpstr>Presentación de PowerPoint</vt:lpstr>
      <vt:lpstr>Presentación de PowerPoint</vt:lpstr>
      <vt:lpstr>Presentación de PowerPoint</vt:lpstr>
      <vt:lpstr>Presentación de PowerPoint</vt:lpstr>
      <vt:lpstr>Presentación de PowerPoint</vt:lpstr>
      <vt:lpstr>PREGUNTAS FRECUENTES</vt:lpstr>
      <vt:lpstr>¿Para qué sirve el Sisbén y para qué se usa?</vt:lpstr>
      <vt:lpstr>¿Estar en el Sisbén me permite acceder a los programas sociales?</vt:lpstr>
      <vt:lpstr>¿Quiénes son los responsables de la inclusión en los programas sociales? </vt:lpstr>
      <vt:lpstr>¿Se pueden encuestar los lugares especiales de alojamiento? </vt:lpstr>
      <vt:lpstr>Presentación de PowerPoint</vt:lpstr>
      <vt:lpstr>¿Se pueden hacer encuestas del Sisbén a la población víctima del conflicto? </vt:lpstr>
      <vt:lpstr>¿Por qué se actualiza el Sisbén?</vt:lpstr>
      <vt:lpstr>¿Qué beneficios trae el nuevo Sisbén?</vt:lpstr>
      <vt:lpstr>¿Qué cambia con el nuevo Sisbén?</vt:lpstr>
      <vt:lpstr>¿Por qué se cambia de puntajes a clasificación por grupos denominados en letras?</vt:lpstr>
      <vt:lpstr>¿A qué letra equivale un puntaje de 30 puntos, según la nueva metodología, por ejemplo?</vt:lpstr>
      <vt:lpstr>¿Cuáles son los parámetros que se tuvieron en cuenta para hacer esta agrupación?</vt:lpstr>
      <vt:lpstr>¿A qué tengo derecho si estoy en el Sisbén?</vt:lpstr>
      <vt:lpstr>¿Qué puedo hacer si no estoy conforme con mi clasificación?</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Usuario</cp:lastModifiedBy>
  <cp:revision>36</cp:revision>
  <dcterms:created xsi:type="dcterms:W3CDTF">2020-01-08T15:11:13Z</dcterms:created>
  <dcterms:modified xsi:type="dcterms:W3CDTF">2021-10-14T19:44:05Z</dcterms:modified>
</cp:coreProperties>
</file>